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  <p:sldMasterId id="2147483652" r:id="rId7"/>
    <p:sldMasterId id="2147483654" r:id="rId8"/>
    <p:sldMasterId id="214748365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</p:sldIdLst>
  <p:sldSz cy="5143500" cx="9144000"/>
  <p:notesSz cx="6858000" cy="9144000"/>
  <p:embeddedFontLst>
    <p:embeddedFont>
      <p:font typeface="Roboto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  <p15:guide id="2" orient="horz" pos="419">
          <p15:clr>
            <a:srgbClr val="A4A3A4"/>
          </p15:clr>
        </p15:guide>
        <p15:guide id="3" orient="horz" pos="286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04" roundtripDataSignature="AMtx7mjf58HpdCkuxVmuoae1Ca8OALM0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9A56CE-4114-4A3E-AA1E-9780F3D4768D}">
  <a:tblStyle styleId="{F99A56CE-4114-4A3E-AA1E-9780F3D4768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419" orient="horz"/>
        <p:guide pos="286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4" Type="http://customschemas.google.com/relationships/presentationmetadata" Target="metadata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font" Target="fonts/Roboto-boldItalic.fntdata"/><Relationship Id="rId102" Type="http://schemas.openxmlformats.org/officeDocument/2006/relationships/font" Target="fonts/Roboto-italic.fntdata"/><Relationship Id="rId101" Type="http://schemas.openxmlformats.org/officeDocument/2006/relationships/font" Target="fonts/Roboto-bold.fntdata"/><Relationship Id="rId100" Type="http://schemas.openxmlformats.org/officeDocument/2006/relationships/font" Target="fonts/Roboto-regular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69" Type="http://schemas.openxmlformats.org/officeDocument/2006/relationships/slide" Target="slides/slide5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slide" Target="slides/slide49.xml"/><Relationship Id="rId58" Type="http://schemas.openxmlformats.org/officeDocument/2006/relationships/slide" Target="slides/slide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imagens deverão ser alteradas de acordo com o conteúdo de cada apresentação.</a:t>
            </a:r>
            <a:endParaRPr/>
          </a:p>
        </p:txBody>
      </p:sp>
      <p:sp>
        <p:nvSpPr>
          <p:cNvPr id="132" name="Google Shape;132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</a:t>
            </a:r>
            <a:endParaRPr/>
          </a:p>
        </p:txBody>
      </p:sp>
      <p:sp>
        <p:nvSpPr>
          <p:cNvPr id="325" name="Google Shape;325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imagens deverão ser alteradas de acordo com o conteúdo de cada apresentação.</a:t>
            </a:r>
            <a:endParaRPr/>
          </a:p>
        </p:txBody>
      </p:sp>
      <p:sp>
        <p:nvSpPr>
          <p:cNvPr id="383" name="Google Shape;383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 imagens deverão ser alteradas de acordo com o conteúdo de cada apresentação.</a:t>
            </a:r>
            <a:endParaRPr/>
          </a:p>
        </p:txBody>
      </p:sp>
      <p:sp>
        <p:nvSpPr>
          <p:cNvPr id="676" name="Google Shape;676;p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9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9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9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9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9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9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9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9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9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9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798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524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62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62"/>
            <a:ext cx="9144000" cy="514197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oracle.com/java/Technologies/javase-downloads.html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oracle.com/java/technologies/javase/products-doc-jdk11certconfig.html" TargetMode="External"/><Relationship Id="rId4" Type="http://schemas.openxmlformats.org/officeDocument/2006/relationships/hyperlink" Target="https://www.oracle.com/java/technologies/javase/products-doc-jdk8-jre8-certconfig.html" TargetMode="External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www.oracle.com/java/technologies/javase-jdk11-downloads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hyperlink" Target="https://eclipse.org/downloads" TargetMode="External"/><Relationship Id="rId5" Type="http://schemas.openxmlformats.org/officeDocument/2006/relationships/hyperlink" Target="https://www.eclipse.org/downloads/package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hyperlink" Target="https://git-scm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join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new" TargetMode="External"/><Relationship Id="rId4" Type="http://schemas.openxmlformats.org/officeDocument/2006/relationships/image" Target="../media/image2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075" y="2000250"/>
            <a:ext cx="2609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/>
          <p:cNvSpPr txBox="1"/>
          <p:nvPr/>
        </p:nvSpPr>
        <p:spPr>
          <a:xfrm>
            <a:off x="1239549" y="1022768"/>
            <a:ext cx="6664903" cy="3097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Para escrevermos programas na linguagem Java, o primeiro recurso de que precisamos é o </a:t>
            </a:r>
            <a:r>
              <a:rPr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JDK: Java Development Kit</a:t>
            </a:r>
            <a:r>
              <a:rPr b="0" i="0" lang="en-GB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ACC1CC"/>
              </a:buClr>
              <a:buSzPts val="1802"/>
              <a:buFont typeface="Arial"/>
              <a:buNone/>
            </a:pPr>
            <a:r>
              <a:rPr b="0" i="0" lang="en-GB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Ele é um Kit de desenvolvimento em Java, composto por compiladores e bibliotecas utilizados para que o código escrito em linguagem Java possa ser reconhecido e executado com um programa.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BAIXANDO O JDK</a:t>
            </a:r>
            <a:endParaRPr/>
          </a:p>
        </p:txBody>
      </p:sp>
      <p:sp>
        <p:nvSpPr>
          <p:cNvPr id="135" name="Google Shape;135;p11"/>
          <p:cNvSpPr txBox="1"/>
          <p:nvPr/>
        </p:nvSpPr>
        <p:spPr>
          <a:xfrm>
            <a:off x="4450019" y="1009781"/>
            <a:ext cx="3972282" cy="285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Acesse</a:t>
            </a:r>
            <a:r>
              <a:rPr lang="en-GB" sz="1200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u="sng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oracle.com/java/Technologies/javase-downloads.html </a:t>
            </a: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(ou digite Java SDK no Google).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Clique em “JDK Download” para a versão desejada. 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Para o nosso estudo, qualquer versão do JDK poderá ser utilizada. Porém, é importante notar que o mercado tende a adotar versões específicas do kit de desenvolvimento.</a:t>
            </a:r>
            <a:endParaRPr sz="12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11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7" name="Google Shape;137;p11"/>
          <p:cNvPicPr preferRelativeResize="0"/>
          <p:nvPr/>
        </p:nvPicPr>
        <p:blipFill rotWithShape="1">
          <a:blip r:embed="rId4">
            <a:alphaModFix/>
          </a:blip>
          <a:srcRect b="0" l="0" r="9960" t="0"/>
          <a:stretch/>
        </p:blipFill>
        <p:spPr>
          <a:xfrm>
            <a:off x="711557" y="1153245"/>
            <a:ext cx="3528248" cy="336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BAIXANDO O JDK</a:t>
            </a:r>
            <a:endParaRPr/>
          </a:p>
        </p:txBody>
      </p:sp>
      <p:sp>
        <p:nvSpPr>
          <p:cNvPr id="144" name="Google Shape;144;p12"/>
          <p:cNvSpPr txBox="1"/>
          <p:nvPr/>
        </p:nvSpPr>
        <p:spPr>
          <a:xfrm>
            <a:off x="4450019" y="1009781"/>
            <a:ext cx="3972282" cy="1715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Utilizaremos a versão 11 do JDK, por se tratar de uma versão LTS (</a:t>
            </a:r>
            <a:r>
              <a:rPr i="1"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Long term support</a:t>
            </a: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). Todavia, caso seu sistema operacional seja de 32-bits, você precisará da versão 8.</a:t>
            </a:r>
            <a:b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u="sng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Os requisitos mínimos da versão 11 estão aqui</a:t>
            </a:r>
            <a: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u="sng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Os requisitos mínimos da versão 8 estão aqui</a:t>
            </a:r>
            <a: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cxnSp>
        <p:nvCxnSpPr>
          <p:cNvPr id="145" name="Google Shape;145;p12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6" name="Google Shape;146;p12"/>
          <p:cNvPicPr preferRelativeResize="0"/>
          <p:nvPr/>
        </p:nvPicPr>
        <p:blipFill rotWithShape="1">
          <a:blip r:embed="rId5">
            <a:alphaModFix/>
          </a:blip>
          <a:srcRect b="0" l="0" r="9960" t="0"/>
          <a:stretch/>
        </p:blipFill>
        <p:spPr>
          <a:xfrm>
            <a:off x="711557" y="1153245"/>
            <a:ext cx="3528248" cy="336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3"/>
          <p:cNvPicPr preferRelativeResize="0"/>
          <p:nvPr/>
        </p:nvPicPr>
        <p:blipFill rotWithShape="1">
          <a:blip r:embed="rId3">
            <a:alphaModFix/>
          </a:blip>
          <a:srcRect b="0" l="16184" r="23888" t="0"/>
          <a:stretch/>
        </p:blipFill>
        <p:spPr>
          <a:xfrm>
            <a:off x="711557" y="1153245"/>
            <a:ext cx="3528248" cy="336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3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BAIXANDO O JDK</a:t>
            </a:r>
            <a:endParaRPr/>
          </a:p>
        </p:txBody>
      </p:sp>
      <p:sp>
        <p:nvSpPr>
          <p:cNvPr id="154" name="Google Shape;154;p13"/>
          <p:cNvSpPr txBox="1"/>
          <p:nvPr/>
        </p:nvSpPr>
        <p:spPr>
          <a:xfrm>
            <a:off x="4450019" y="1009781"/>
            <a:ext cx="3972282" cy="2146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Ao clicar no botão de download você será redirecionado para </a:t>
            </a:r>
            <a:r>
              <a:rPr lang="en-GB" sz="1200" u="sng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https://www.oracle.com/java/technologies/javase-jdk11-downloads.html</a:t>
            </a:r>
            <a: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(caso tenha escolhido a versão 8, o link será diferente).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Caso esteja usando Windows, clique no link de download da versão Windows X64 Installer.</a:t>
            </a:r>
            <a:endParaRPr/>
          </a:p>
        </p:txBody>
      </p:sp>
      <p:cxnSp>
        <p:nvCxnSpPr>
          <p:cNvPr id="155" name="Google Shape;155;p13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16184" r="23888" t="0"/>
          <a:stretch/>
        </p:blipFill>
        <p:spPr>
          <a:xfrm>
            <a:off x="711557" y="1153245"/>
            <a:ext cx="3528248" cy="336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BAIXANDO O JDK</a:t>
            </a:r>
            <a:endParaRPr/>
          </a:p>
        </p:txBody>
      </p:sp>
      <p:sp>
        <p:nvSpPr>
          <p:cNvPr id="163" name="Google Shape;163;p14"/>
          <p:cNvSpPr txBox="1"/>
          <p:nvPr/>
        </p:nvSpPr>
        <p:spPr>
          <a:xfrm>
            <a:off x="4450019" y="1009781"/>
            <a:ext cx="3972282" cy="328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Caso esteja usando macOS, clique no link de download da versão macOS Installer.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Caso esteja usando alguma distribuição de Linux, clique no link de download da versão correspondente ao gerenciador de pacotes do seu sistema.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Aceite os termos de uso, faça o cadastro no site da Oracle e faça o download.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 instalação com as opções padrões é tudo o que precisamos.</a:t>
            </a:r>
            <a:endParaRPr/>
          </a:p>
        </p:txBody>
      </p:sp>
      <p:cxnSp>
        <p:nvCxnSpPr>
          <p:cNvPr id="164" name="Google Shape;164;p14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/>
        </p:nvSpPr>
        <p:spPr>
          <a:xfrm>
            <a:off x="1156718" y="772443"/>
            <a:ext cx="6830564" cy="359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próximo recurso que vamos baixar e instalar é uma </a:t>
            </a:r>
            <a:r>
              <a:rPr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IDE</a:t>
            </a:r>
            <a:r>
              <a:rPr lang="en-GB" sz="1802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 IDE (</a:t>
            </a:r>
            <a:r>
              <a:rPr i="1"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Integrated Development Environment</a:t>
            </a: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) nada mais é do que o software onde o programador escreve os códigos que está desenvolvendo. Diferentes IDEs possuem diferentes recursos para ajudar os desenvolvedores e, naturalmente, você acabará se afeiçoando mais a uma específica.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No nosso curso, utilizaremos uma das IDEs mais difundidas para desenvolvimento em Java: o </a:t>
            </a:r>
            <a:r>
              <a:rPr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r>
              <a:rPr lang="en-GB" sz="1802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/>
          <p:cNvPicPr preferRelativeResize="0"/>
          <p:nvPr/>
        </p:nvPicPr>
        <p:blipFill rotWithShape="1">
          <a:blip r:embed="rId3">
            <a:alphaModFix/>
          </a:blip>
          <a:srcRect b="0" l="16184" r="23888" t="0"/>
          <a:stretch/>
        </p:blipFill>
        <p:spPr>
          <a:xfrm>
            <a:off x="711557" y="1153245"/>
            <a:ext cx="3528248" cy="336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6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BAIXANDO O ECLIPSE</a:t>
            </a:r>
            <a:endParaRPr/>
          </a:p>
        </p:txBody>
      </p:sp>
      <p:sp>
        <p:nvSpPr>
          <p:cNvPr id="177" name="Google Shape;177;p16"/>
          <p:cNvSpPr txBox="1"/>
          <p:nvPr/>
        </p:nvSpPr>
        <p:spPr>
          <a:xfrm>
            <a:off x="4450019" y="1009781"/>
            <a:ext cx="3972282" cy="2700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Ao acessar o link</a:t>
            </a:r>
            <a:r>
              <a:rPr lang="en-GB" sz="1200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u="sng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eclipse.org/downloads </a:t>
            </a: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site oficial do eclipse deve detectar automaticamente qual é a versão mais adequada da IDE para o seu sistema operacional.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Caso isso não ocorra ou você deseje uma versão específica, pode utilizar o link </a:t>
            </a:r>
            <a:r>
              <a:rPr lang="en-GB" sz="1200" u="sng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https://www.eclipse.org/downloads/packages/</a:t>
            </a:r>
            <a: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para localizar a versão que você deseja.</a:t>
            </a:r>
            <a:endParaRPr/>
          </a:p>
        </p:txBody>
      </p:sp>
      <p:cxnSp>
        <p:nvCxnSpPr>
          <p:cNvPr id="178" name="Google Shape;178;p16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7"/>
          <p:cNvPicPr preferRelativeResize="0"/>
          <p:nvPr/>
        </p:nvPicPr>
        <p:blipFill rotWithShape="1">
          <a:blip r:embed="rId3">
            <a:alphaModFix/>
          </a:blip>
          <a:srcRect b="6575" l="0" r="0" t="0"/>
          <a:stretch/>
        </p:blipFill>
        <p:spPr>
          <a:xfrm>
            <a:off x="707693" y="1153245"/>
            <a:ext cx="3535976" cy="336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7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BAIXANDO O ECLIPSE</a:t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4450019" y="1009781"/>
            <a:ext cx="3972282" cy="2577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Depois de baixar e executar o instalador, vamos selecionar a opção “</a:t>
            </a:r>
            <a: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Eclipse IDE for Enterprise Java Developers</a:t>
            </a: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Caso você tenha instalado corretamente o JDK, o instalador detectará automaticamente o seu caminho.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Basta clicar em “Install” e aceitar os termos de uso que forem exibidos na tela.</a:t>
            </a:r>
            <a:endParaRPr/>
          </a:p>
        </p:txBody>
      </p:sp>
      <p:cxnSp>
        <p:nvCxnSpPr>
          <p:cNvPr id="187" name="Google Shape;187;p17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/>
          <p:nvPr/>
        </p:nvSpPr>
        <p:spPr>
          <a:xfrm>
            <a:off x="881387" y="1132990"/>
            <a:ext cx="7381226" cy="2877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último recurso que utilizaremos ao longo desse curso é o</a:t>
            </a:r>
            <a:r>
              <a:rPr lang="en-GB" sz="1802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Git é um software desenhado para versionamento de projetos e não é necessário para programar. Porém, é uma ferramenta amplamente utilizada no mercado e empresas como Google, Facebook, Microsoft e Netflix também utilizam.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Conhecer o Git é fundamental para a carreira de um desenvolvedor.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9"/>
          <p:cNvPicPr preferRelativeResize="0"/>
          <p:nvPr/>
        </p:nvPicPr>
        <p:blipFill rotWithShape="1">
          <a:blip r:embed="rId3">
            <a:alphaModFix/>
          </a:blip>
          <a:srcRect b="0" l="6097" r="0" t="0"/>
          <a:stretch/>
        </p:blipFill>
        <p:spPr>
          <a:xfrm>
            <a:off x="711557" y="1153245"/>
            <a:ext cx="3528248" cy="336496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BAIXANDO O GIT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4450019" y="1009781"/>
            <a:ext cx="3972282" cy="2730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Ao acessar o link </a:t>
            </a:r>
            <a:r>
              <a:rPr lang="en-GB" sz="1200" u="sng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</a:t>
            </a:r>
            <a: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site oficial do git detecta automaticamente a versão do sistema operacional que você está rodando.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Basta clicar no botão de download.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Após a conclusão do download executaremos o instalador.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Novamente as opções padrão do instalador nos dão exatamente a estrutura que precisaremos.</a:t>
            </a:r>
            <a:endParaRPr/>
          </a:p>
        </p:txBody>
      </p:sp>
      <p:cxnSp>
        <p:nvCxnSpPr>
          <p:cNvPr id="201" name="Google Shape;201;p19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/>
        </p:nvSpPr>
        <p:spPr>
          <a:xfrm>
            <a:off x="881387" y="1132990"/>
            <a:ext cx="7381226" cy="3238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Se o Git é um software para versionamento de códigos amplamente utilizado, o </a:t>
            </a:r>
            <a:r>
              <a:rPr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GB" sz="1802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se tornou uma espécie de “rede social” dos desenvolvedores.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Com ele você pode hospedar seus projetos versionados pelo Git, baixar e contribuir com projetos de outros desenvolvedores.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Por isso, vamos criar uma conta no GitHub: </a:t>
            </a:r>
            <a:r>
              <a:rPr lang="en-GB" sz="1802" u="sng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https://github.com/join</a:t>
            </a:r>
            <a:endParaRPr sz="1802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/>
          <p:nvPr/>
        </p:nvSpPr>
        <p:spPr>
          <a:xfrm>
            <a:off x="1036058" y="1127567"/>
            <a:ext cx="424714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PROGRAMANDO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EM JAVA</a:t>
            </a:r>
            <a:endParaRPr/>
          </a:p>
        </p:txBody>
      </p:sp>
      <p:cxnSp>
        <p:nvCxnSpPr>
          <p:cNvPr id="212" name="Google Shape;212;p21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" name="Google Shape;213;p21"/>
          <p:cNvSpPr txBox="1"/>
          <p:nvPr/>
        </p:nvSpPr>
        <p:spPr>
          <a:xfrm>
            <a:off x="5351269" y="3089721"/>
            <a:ext cx="2839816" cy="6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en-GB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EXIBINDO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MENSAGENS NA TELA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e, Code Editor, Coding, Computer, Data, Developing"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30024" t="0"/>
          <a:stretch/>
        </p:blipFill>
        <p:spPr>
          <a:xfrm>
            <a:off x="707775" y="1153246"/>
            <a:ext cx="3532030" cy="33649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QUE É LINGUAGEM DE PROGRAMAÇÃO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4450019" y="1009781"/>
            <a:ext cx="3972282" cy="3685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Tudo o que acontece no nosso computador é baseado em 0s e 1s e o sequenciamento desse código binário é responsável pela forma que a máquina se comporta.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Para abstrair essa forma de conversar com a máquina, existem as linguagens de programação.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Uma linguagem de programação é um conjunto de expressões e regras que nos permite escrever estruturas para comandar comportamentos específicos de um computador.</a:t>
            </a:r>
            <a:endParaRPr/>
          </a:p>
        </p:txBody>
      </p:sp>
      <p:cxnSp>
        <p:nvCxnSpPr>
          <p:cNvPr id="222" name="Google Shape;222;p22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QUE É O JAVA?</a:t>
            </a:r>
            <a:endParaRPr/>
          </a:p>
        </p:txBody>
      </p:sp>
      <p:sp>
        <p:nvSpPr>
          <p:cNvPr id="229" name="Google Shape;229;p23"/>
          <p:cNvSpPr txBox="1"/>
          <p:nvPr/>
        </p:nvSpPr>
        <p:spPr>
          <a:xfrm>
            <a:off x="4450019" y="1009781"/>
            <a:ext cx="3972282" cy="3131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Java é uma das linguagens de programação mais populares do mundo e podemos destacar duas de suas características que a tornam tão popular:</a:t>
            </a:r>
            <a:endParaRPr/>
          </a:p>
          <a:p>
            <a:pPr indent="-171450" lvl="1" marL="355600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Courier New"/>
              <a:buChar char="o"/>
            </a:pPr>
            <a:r>
              <a:rPr b="0" i="0" lang="en-GB" sz="12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É uma linguagem de programação orientada a objetos.</a:t>
            </a:r>
            <a:endParaRPr/>
          </a:p>
          <a:p>
            <a:pPr indent="-171450" lvl="1" marL="355600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Courier New"/>
              <a:buChar char="o"/>
            </a:pPr>
            <a:r>
              <a:rPr b="0" i="0" lang="en-GB" sz="12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Um mesmo código escrito em Java pode ser executado em diferentes sistemas operacionais de diferentes arquiteturas, graças à Máquina Virtual Java.</a:t>
            </a:r>
            <a:endParaRPr/>
          </a:p>
        </p:txBody>
      </p:sp>
      <p:cxnSp>
        <p:nvCxnSpPr>
          <p:cNvPr id="230" name="Google Shape;230;p23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Java Logo transparent PNG - StickPNG" id="231" name="Google Shape;2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327" y="1340189"/>
            <a:ext cx="1951923" cy="263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/>
        </p:nvSpPr>
        <p:spPr>
          <a:xfrm>
            <a:off x="644196" y="425042"/>
            <a:ext cx="4600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HORA DO PRIMEIRO PROGRAMA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644197" y="1223361"/>
            <a:ext cx="7872482" cy="3712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228806" lvl="0" marL="22880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Vamos escrever juntos o nosso primeiro programa em linguagem Java!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Existe uma brincadeira entre os desenvolvedores que diz que o primeiro programa em qualquer linguagem de programação deve ser o “Hello World”, um programa que exibe na tela uma saudação. 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Para escrevermos o nosso primeiro programa, devemos abrir o Eclipse e selecionar um Workspace (pasta padrão onde o eclipse salvará todos os seus projetos).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Dentro do Eclipse vamos criar um novo projeto Java.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Dentro do novo projeto Java criaremos uma nova classe.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Dentro da nova classe escreveremos o nosso código.</a:t>
            </a:r>
            <a:endParaRPr b="0" i="0" sz="12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24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ABRINDO O ECLIPSE</a:t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4450018" y="1009781"/>
            <a:ext cx="4077293" cy="3838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Ao abrirmos o Eclipse seremos questionados sobre qual Workspace queremos utilizar.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Um Workspace nada mais é do que uma pasta que contém os seus projetos e as suas preferências de desenvolvimento.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Caso você não tenha uma pasta específica que deseja utilizar como Workspace, a pasta padrão será perfeita.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Evite apontar como Workspace uma pasta presente em recursos remotos, como HDs externos, pen drives ou unidades de armazenamento em rede.</a:t>
            </a:r>
            <a:endParaRPr/>
          </a:p>
        </p:txBody>
      </p:sp>
      <p:cxnSp>
        <p:nvCxnSpPr>
          <p:cNvPr id="247" name="Google Shape;247;p25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b="0" l="2457" r="5514" t="0"/>
          <a:stretch/>
        </p:blipFill>
        <p:spPr>
          <a:xfrm>
            <a:off x="711557" y="1151511"/>
            <a:ext cx="3528248" cy="336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CONFIGURANDO O ECLIPSE</a:t>
            </a:r>
            <a:endParaRPr/>
          </a:p>
        </p:txBody>
      </p:sp>
      <p:sp>
        <p:nvSpPr>
          <p:cNvPr id="255" name="Google Shape;255;p26"/>
          <p:cNvSpPr txBox="1"/>
          <p:nvPr/>
        </p:nvSpPr>
        <p:spPr>
          <a:xfrm>
            <a:off x="4450018" y="1009781"/>
            <a:ext cx="4236782" cy="3566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Na primeira execução do Eclipse em um novo Workspace devemos ser apresentados a uma mensagem de boas vindas e instruções gerais.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O Eclipse pode ser utilizados para inúmeros tipos de projetos e para cada um deles já há um conjunto de janelas pré-configuradas.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Como estudaremos as estruturas básicas do Java ao longo desse curso, configuraremos o Eclipse para exibir as janelas que nos serão úteis.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Para isso, basta utilizar o menu Windows 🡪 Perspective 🡪 Open perspective 🡪 Java</a:t>
            </a:r>
            <a:endParaRPr sz="1200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p26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7" name="Google Shape;25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99" y="1132577"/>
            <a:ext cx="3520783" cy="315394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 txBox="1"/>
          <p:nvPr/>
        </p:nvSpPr>
        <p:spPr>
          <a:xfrm>
            <a:off x="711557" y="4386829"/>
            <a:ext cx="3530925" cy="62066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DICA:  SEMPRE QUE VOCÊ FECHAR ACIDENTALMENTE UM DOS PAINÉIS, PODE UTILIZAR A OPÇÃO “OPEN PERSPECTIVE” PARA RESTAURAR AO ESTADO ORIGINAL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7"/>
          <p:cNvPicPr preferRelativeResize="0"/>
          <p:nvPr/>
        </p:nvPicPr>
        <p:blipFill rotWithShape="1">
          <a:blip r:embed="rId3">
            <a:alphaModFix/>
          </a:blip>
          <a:srcRect b="17493" l="0" r="0" t="0"/>
          <a:stretch/>
        </p:blipFill>
        <p:spPr>
          <a:xfrm>
            <a:off x="721699" y="1132577"/>
            <a:ext cx="3520783" cy="315394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CONFIGURANDO O ECLIPSE</a:t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4450018" y="1009781"/>
            <a:ext cx="4077293" cy="34080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Apesar de parecer que nada mudou ao selecionar a perspectiva de janelas para desenvolvimento em Java, basta você fechar a aba de “Welcome” e poderá observar as mudanças.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No canto superior direito haverão 2 botões para mudar as perspectivas: JavaEE (que já estava configurado no Eclipse) e Java (que acabamos de abrir).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Clique em Java para podermos entender quais são os painéis do Eclipse.</a:t>
            </a:r>
            <a:endParaRPr/>
          </a:p>
        </p:txBody>
      </p:sp>
      <p:cxnSp>
        <p:nvCxnSpPr>
          <p:cNvPr id="267" name="Google Shape;267;p27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8" name="Google Shape;268;p27"/>
          <p:cNvSpPr/>
          <p:nvPr/>
        </p:nvSpPr>
        <p:spPr>
          <a:xfrm>
            <a:off x="3898315" y="1259840"/>
            <a:ext cx="382267" cy="382267"/>
          </a:xfrm>
          <a:prstGeom prst="ellipse">
            <a:avLst/>
          </a:prstGeom>
          <a:noFill/>
          <a:ln cap="flat" cmpd="sng" w="38100">
            <a:solidFill>
              <a:srgbClr val="ED14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CONHECENDO O ECLIPSE</a:t>
            </a:r>
            <a:endParaRPr/>
          </a:p>
        </p:txBody>
      </p:sp>
      <p:cxnSp>
        <p:nvCxnSpPr>
          <p:cNvPr id="275" name="Google Shape;275;p28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76" name="Google Shape;276;p28"/>
          <p:cNvGrpSpPr/>
          <p:nvPr/>
        </p:nvGrpSpPr>
        <p:grpSpPr>
          <a:xfrm>
            <a:off x="239667" y="1444293"/>
            <a:ext cx="8664666" cy="2938052"/>
            <a:chOff x="166915" y="1456814"/>
            <a:chExt cx="8664666" cy="2938052"/>
          </a:xfrm>
        </p:grpSpPr>
        <p:sp>
          <p:nvSpPr>
            <p:cNvPr id="277" name="Google Shape;277;p28"/>
            <p:cNvSpPr txBox="1"/>
            <p:nvPr/>
          </p:nvSpPr>
          <p:spPr>
            <a:xfrm>
              <a:off x="265975" y="1456814"/>
              <a:ext cx="2172426" cy="796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1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O Project Explorer é a área onde visualizaremos nossos projetos e todo seu conteúdo.</a:t>
              </a:r>
              <a:endParaRPr/>
            </a:p>
          </p:txBody>
        </p:sp>
        <p:pic>
          <p:nvPicPr>
            <p:cNvPr id="278" name="Google Shape;278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27960" y="1471357"/>
              <a:ext cx="3688080" cy="27660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9" name="Google Shape;279;p28"/>
            <p:cNvCxnSpPr/>
            <p:nvPr/>
          </p:nvCxnSpPr>
          <p:spPr>
            <a:xfrm>
              <a:off x="2255520" y="1752600"/>
              <a:ext cx="579120" cy="67056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0" name="Google Shape;280;p28"/>
            <p:cNvSpPr txBox="1"/>
            <p:nvPr/>
          </p:nvSpPr>
          <p:spPr>
            <a:xfrm>
              <a:off x="166915" y="3608839"/>
              <a:ext cx="2172426" cy="786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1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Nessa região veremos o código que escrevermos dentro do projeto.</a:t>
              </a:r>
              <a:endParaRPr/>
            </a:p>
          </p:txBody>
        </p:sp>
        <p:cxnSp>
          <p:nvCxnSpPr>
            <p:cNvPr id="281" name="Google Shape;281;p28"/>
            <p:cNvCxnSpPr/>
            <p:nvPr/>
          </p:nvCxnSpPr>
          <p:spPr>
            <a:xfrm flipH="1" rot="10800000">
              <a:off x="2255520" y="2571750"/>
              <a:ext cx="1859280" cy="1165295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82" name="Google Shape;282;p28"/>
            <p:cNvSpPr txBox="1"/>
            <p:nvPr/>
          </p:nvSpPr>
          <p:spPr>
            <a:xfrm>
              <a:off x="6659155" y="1880349"/>
              <a:ext cx="2172426" cy="10285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1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Aqui serão exibidas mensagens com problemas que podem ocorrer no projeto.</a:t>
              </a:r>
              <a:endParaRPr/>
            </a:p>
          </p:txBody>
        </p:sp>
        <p:cxnSp>
          <p:nvCxnSpPr>
            <p:cNvPr id="283" name="Google Shape;283;p28"/>
            <p:cNvCxnSpPr/>
            <p:nvPr/>
          </p:nvCxnSpPr>
          <p:spPr>
            <a:xfrm flipH="1" rot="10800000">
              <a:off x="4799875" y="2571750"/>
              <a:ext cx="1859280" cy="1165295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INICIANDO UM NOVO PROJETO</a:t>
            </a:r>
            <a:endParaRPr/>
          </a:p>
        </p:txBody>
      </p:sp>
      <p:cxnSp>
        <p:nvCxnSpPr>
          <p:cNvPr id="290" name="Google Shape;290;p29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91" name="Google Shape;291;p29"/>
          <p:cNvGrpSpPr/>
          <p:nvPr/>
        </p:nvGrpSpPr>
        <p:grpSpPr>
          <a:xfrm>
            <a:off x="643527" y="1246218"/>
            <a:ext cx="7856946" cy="3559829"/>
            <a:chOff x="441235" y="1246218"/>
            <a:chExt cx="7856946" cy="3559829"/>
          </a:xfrm>
        </p:grpSpPr>
        <p:pic>
          <p:nvPicPr>
            <p:cNvPr id="292" name="Google Shape;292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86940" y="3609974"/>
              <a:ext cx="3637597" cy="11960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29"/>
            <p:cNvSpPr txBox="1"/>
            <p:nvPr/>
          </p:nvSpPr>
          <p:spPr>
            <a:xfrm>
              <a:off x="441235" y="1456814"/>
              <a:ext cx="2172426" cy="10285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1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Você pode iniciar um novo projeto clicando na opção “Create a Java Project” no Package Explorer.</a:t>
              </a:r>
              <a:endParaRPr/>
            </a:p>
          </p:txBody>
        </p:sp>
        <p:pic>
          <p:nvPicPr>
            <p:cNvPr id="294" name="Google Shape;294;p29"/>
            <p:cNvPicPr preferRelativeResize="0"/>
            <p:nvPr/>
          </p:nvPicPr>
          <p:blipFill rotWithShape="1">
            <a:blip r:embed="rId4">
              <a:alphaModFix/>
            </a:blip>
            <a:srcRect b="54295" l="0" r="57438" t="0"/>
            <a:stretch/>
          </p:blipFill>
          <p:spPr>
            <a:xfrm>
              <a:off x="2802709" y="1246218"/>
              <a:ext cx="2146864" cy="172904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5" name="Google Shape;295;p29"/>
            <p:cNvCxnSpPr/>
            <p:nvPr/>
          </p:nvCxnSpPr>
          <p:spPr>
            <a:xfrm>
              <a:off x="2430780" y="1752600"/>
              <a:ext cx="541020" cy="35814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96" name="Google Shape;296;p29"/>
            <p:cNvSpPr txBox="1"/>
            <p:nvPr/>
          </p:nvSpPr>
          <p:spPr>
            <a:xfrm>
              <a:off x="6125755" y="2484120"/>
              <a:ext cx="2172426" cy="5535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1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Ou através da opção Fila 🡪 New 🡪 Java Project.</a:t>
              </a:r>
              <a:endParaRPr sz="1051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7" name="Google Shape;297;p29"/>
            <p:cNvCxnSpPr/>
            <p:nvPr/>
          </p:nvCxnSpPr>
          <p:spPr>
            <a:xfrm flipH="1" rot="10800000">
              <a:off x="4572000" y="2975261"/>
              <a:ext cx="1441585" cy="941419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/>
        </p:nvSpPr>
        <p:spPr>
          <a:xfrm>
            <a:off x="1593272" y="2098553"/>
            <a:ext cx="595745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lang="en-GB" sz="35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r>
              <a:rPr b="0" i="0" lang="en-GB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GB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LÓGICA DE PROGRAMAÇÃO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3"/>
          <p:cNvCxnSpPr/>
          <p:nvPr/>
        </p:nvCxnSpPr>
        <p:spPr>
          <a:xfrm>
            <a:off x="3970987" y="3359885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INICIANDO UM NOVO PROJETO</a:t>
            </a:r>
            <a:endParaRPr/>
          </a:p>
        </p:txBody>
      </p:sp>
      <p:cxnSp>
        <p:nvCxnSpPr>
          <p:cNvPr id="304" name="Google Shape;304;p30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05" name="Google Shape;305;p30"/>
          <p:cNvGrpSpPr/>
          <p:nvPr/>
        </p:nvGrpSpPr>
        <p:grpSpPr>
          <a:xfrm>
            <a:off x="342537" y="1467876"/>
            <a:ext cx="8458926" cy="3250582"/>
            <a:chOff x="441235" y="1456814"/>
            <a:chExt cx="8458926" cy="3250582"/>
          </a:xfrm>
        </p:grpSpPr>
        <p:pic>
          <p:nvPicPr>
            <p:cNvPr id="306" name="Google Shape;306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1820" y="1489843"/>
              <a:ext cx="3302935" cy="32175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30"/>
            <p:cNvSpPr txBox="1"/>
            <p:nvPr/>
          </p:nvSpPr>
          <p:spPr>
            <a:xfrm>
              <a:off x="441235" y="1456814"/>
              <a:ext cx="2172426" cy="14250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1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No campo Project name você deve inserir o nome do seu projeto.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1201"/>
                </a:spcBef>
                <a:spcAft>
                  <a:spcPts val="0"/>
                </a:spcAft>
                <a:buNone/>
              </a:pPr>
              <a:r>
                <a:rPr lang="en-GB" sz="1051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Vamos criar nosso primeiro projeto com nome Aula01.</a:t>
              </a:r>
              <a:endParaRPr/>
            </a:p>
          </p:txBody>
        </p:sp>
        <p:cxnSp>
          <p:nvCxnSpPr>
            <p:cNvPr id="308" name="Google Shape;308;p30"/>
            <p:cNvCxnSpPr/>
            <p:nvPr/>
          </p:nvCxnSpPr>
          <p:spPr>
            <a:xfrm>
              <a:off x="2430780" y="1752600"/>
              <a:ext cx="1165860" cy="28956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9" name="Google Shape;309;p30"/>
            <p:cNvSpPr txBox="1"/>
            <p:nvPr/>
          </p:nvSpPr>
          <p:spPr>
            <a:xfrm>
              <a:off x="6727735" y="1685414"/>
              <a:ext cx="2172426" cy="1271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1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Podemos manter as demais configurações com seus valores padrões e clicar em Finish para o projeto ser criado.</a:t>
              </a:r>
              <a:endParaRPr/>
            </a:p>
          </p:txBody>
        </p:sp>
        <p:cxnSp>
          <p:nvCxnSpPr>
            <p:cNvPr id="310" name="Google Shape;310;p30"/>
            <p:cNvCxnSpPr/>
            <p:nvPr/>
          </p:nvCxnSpPr>
          <p:spPr>
            <a:xfrm flipH="1">
              <a:off x="5684520" y="2426970"/>
              <a:ext cx="963568" cy="2038350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INICIANDO UM NOVO PROJETO</a:t>
            </a:r>
            <a:endParaRPr/>
          </a:p>
        </p:txBody>
      </p:sp>
      <p:cxnSp>
        <p:nvCxnSpPr>
          <p:cNvPr id="317" name="Google Shape;317;p31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18" name="Google Shape;318;p31"/>
          <p:cNvGrpSpPr/>
          <p:nvPr/>
        </p:nvGrpSpPr>
        <p:grpSpPr>
          <a:xfrm>
            <a:off x="702667" y="1718328"/>
            <a:ext cx="7738665" cy="2568191"/>
            <a:chOff x="932896" y="1601594"/>
            <a:chExt cx="7738665" cy="2568191"/>
          </a:xfrm>
        </p:grpSpPr>
        <p:pic>
          <p:nvPicPr>
            <p:cNvPr id="319" name="Google Shape;31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2896" y="1844122"/>
              <a:ext cx="3709987" cy="2325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1"/>
            <p:cNvSpPr txBox="1"/>
            <p:nvPr/>
          </p:nvSpPr>
          <p:spPr>
            <a:xfrm>
              <a:off x="5547360" y="1601594"/>
              <a:ext cx="3124201" cy="15137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6825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1">
                  <a:solidFill>
                    <a:srgbClr val="DAE3F3"/>
                  </a:solidFill>
                  <a:latin typeface="Arial"/>
                  <a:ea typeface="Arial"/>
                  <a:cs typeface="Arial"/>
                  <a:sym typeface="Arial"/>
                </a:rPr>
                <a:t>Para nosso estudo nesse curso, onde o objetivo é aprendermos as estruturas básicas de programação, vamos escolher a opção “Don’t Create” quando perguntados se queremos a criação do arquivo module-info.java.</a:t>
              </a:r>
              <a:endParaRPr/>
            </a:p>
          </p:txBody>
        </p:sp>
        <p:cxnSp>
          <p:nvCxnSpPr>
            <p:cNvPr id="321" name="Google Shape;321;p31"/>
            <p:cNvCxnSpPr/>
            <p:nvPr/>
          </p:nvCxnSpPr>
          <p:spPr>
            <a:xfrm flipH="1">
              <a:off x="4221480" y="2204776"/>
              <a:ext cx="1264920" cy="1643324"/>
            </a:xfrm>
            <a:prstGeom prst="straightConnector1">
              <a:avLst/>
            </a:prstGeom>
            <a:noFill/>
            <a:ln cap="flat" cmpd="sng" w="12700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 rotWithShape="1">
          <a:blip r:embed="rId3">
            <a:alphaModFix/>
          </a:blip>
          <a:srcRect b="2191" l="0" r="12708" t="0"/>
          <a:stretch/>
        </p:blipFill>
        <p:spPr>
          <a:xfrm>
            <a:off x="707775" y="1151511"/>
            <a:ext cx="3528248" cy="336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CRIANDO UMA NOVA CLASSE</a:t>
            </a:r>
            <a:endParaRPr/>
          </a:p>
        </p:txBody>
      </p:sp>
      <p:sp>
        <p:nvSpPr>
          <p:cNvPr id="329" name="Google Shape;329;p32"/>
          <p:cNvSpPr txBox="1"/>
          <p:nvPr/>
        </p:nvSpPr>
        <p:spPr>
          <a:xfrm>
            <a:off x="4450019" y="1009781"/>
            <a:ext cx="3972282" cy="3843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Os projetos de programas feitos em Java contém todos os arquivos referentes a um programa específico.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Os códigos são escritos dentro de </a:t>
            </a:r>
            <a: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os objetivos desse curso, não convém explorarmos o que são as Classes. Basta sabermos que são os arquivos onde escreveremos o código-fonte dos nossos programas.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criar uma nova classe, clicamos com o botão direito na pasta </a:t>
            </a:r>
            <a:r>
              <a:rPr i="1"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, selecionamos a opção new 🡪 class.</a:t>
            </a:r>
            <a:endParaRPr sz="1200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p32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CRIANDO UMA NOVA CLASSE</a:t>
            </a:r>
            <a:endParaRPr/>
          </a:p>
        </p:txBody>
      </p:sp>
      <p:sp>
        <p:nvSpPr>
          <p:cNvPr id="337" name="Google Shape;337;p33"/>
          <p:cNvSpPr txBox="1"/>
          <p:nvPr/>
        </p:nvSpPr>
        <p:spPr>
          <a:xfrm>
            <a:off x="4450018" y="1009781"/>
            <a:ext cx="4162353" cy="3685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nosso estudo, dois campos são importantes: Name e public static void main.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 campo Name refere-se ao nome da nossa classe. Por padrão, devemos criar o nome das classes iniciando em letra maiúscula. Caso o nome da classe contenha duas palavras, cada palavra deve iniciar com letra maiúscula. No nossos caso, nossa classe vai chamar HelloWorld.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Devemos marcar a caixa “public static void main” para que nossa classe já seja criada com o método adequado para programarmos. Vamos estudar mais sobre os métodos nas próximas aulas.</a:t>
            </a:r>
            <a:endParaRPr/>
          </a:p>
        </p:txBody>
      </p:sp>
      <p:cxnSp>
        <p:nvCxnSpPr>
          <p:cNvPr id="338" name="Google Shape;338;p33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563" y="1146034"/>
            <a:ext cx="2884631" cy="344735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3"/>
          <p:cNvSpPr/>
          <p:nvPr/>
        </p:nvSpPr>
        <p:spPr>
          <a:xfrm>
            <a:off x="1582420" y="2296160"/>
            <a:ext cx="1714500" cy="20574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1564640" y="3423919"/>
            <a:ext cx="1287678" cy="123743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HORA DE PROGRAMAR</a:t>
            </a:r>
            <a:endParaRPr/>
          </a:p>
        </p:txBody>
      </p:sp>
      <p:sp>
        <p:nvSpPr>
          <p:cNvPr id="348" name="Google Shape;348;p34"/>
          <p:cNvSpPr txBox="1"/>
          <p:nvPr/>
        </p:nvSpPr>
        <p:spPr>
          <a:xfrm>
            <a:off x="4450018" y="1009781"/>
            <a:ext cx="4162353" cy="3565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Agora que temos uma classe dentro do nosso projeto, podemos programar!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 programação deve ser feita dentro do bloco “</a:t>
            </a:r>
            <a:r>
              <a:rPr i="1"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public static void main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”. 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Um bloco é um trecho de código compreendido entre um sinal de abrir chaves “{“ e de fechar chaves “}”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Na linha 6 do nosso código, portanto, dentro do bloco </a:t>
            </a:r>
            <a:r>
              <a:rPr i="1"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public static void main, 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escreveremos a instrução para exibir uma mensagem na tela do computador.</a:t>
            </a:r>
            <a:endParaRPr i="1" sz="1200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34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0" name="Google Shape;3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557" y="1354642"/>
            <a:ext cx="3536763" cy="264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>
            <a:off x="1255347" y="2212407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System.out.println(“Hello World!”);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/>
          <p:nvPr/>
        </p:nvSpPr>
        <p:spPr>
          <a:xfrm>
            <a:off x="1255347" y="2212407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System.out.println</a:t>
            </a: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(“Hello World!”);</a:t>
            </a:r>
            <a:endParaRPr/>
          </a:p>
        </p:txBody>
      </p:sp>
      <p:sp>
        <p:nvSpPr>
          <p:cNvPr id="361" name="Google Shape;361;p36"/>
          <p:cNvSpPr txBox="1"/>
          <p:nvPr/>
        </p:nvSpPr>
        <p:spPr>
          <a:xfrm>
            <a:off x="1349381" y="3817900"/>
            <a:ext cx="6445238" cy="88804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System.out.prinln </a:t>
            </a: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 o método utilizado para exibir (ou </a:t>
            </a:r>
            <a:r>
              <a:rPr b="1" i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printar</a:t>
            </a: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como dizem os desenvolvedores) alguma informação na tela do dispositivo em que o código será executado.</a:t>
            </a:r>
            <a:endParaRPr b="1" i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/>
          <p:nvPr/>
        </p:nvSpPr>
        <p:spPr>
          <a:xfrm>
            <a:off x="1255347" y="2212407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System.out.println</a:t>
            </a:r>
            <a:r>
              <a:rPr lang="en-GB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“Hello World!”</a:t>
            </a:r>
            <a:r>
              <a:rPr lang="en-GB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367" name="Google Shape;367;p37"/>
          <p:cNvSpPr txBox="1"/>
          <p:nvPr/>
        </p:nvSpPr>
        <p:spPr>
          <a:xfrm>
            <a:off x="1349381" y="3817900"/>
            <a:ext cx="6445238" cy="88432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Todos os métodos são acompanhados de um sinal de abrir e fechar parênteses (estudaremos mais nas próximas aulas). No caso do método </a:t>
            </a:r>
            <a:r>
              <a:rPr b="1" i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println</a:t>
            </a: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entre os parênteses precisamos indicar o texto que queremos exibir.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/>
          <p:nvPr/>
        </p:nvSpPr>
        <p:spPr>
          <a:xfrm>
            <a:off x="1255347" y="2212407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System.out.println(</a:t>
            </a:r>
            <a:r>
              <a:rPr lang="en-GB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“Hello World!”</a:t>
            </a: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</p:txBody>
      </p:sp>
      <p:sp>
        <p:nvSpPr>
          <p:cNvPr id="373" name="Google Shape;373;p38"/>
          <p:cNvSpPr txBox="1"/>
          <p:nvPr/>
        </p:nvSpPr>
        <p:spPr>
          <a:xfrm>
            <a:off x="1349381" y="3817900"/>
            <a:ext cx="6445238" cy="76121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 linguagem Java, todos os textos são chamados de Strings.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Uma String sempre deve ser representada entre sinais de aspas duplas.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/>
          <p:nvPr/>
        </p:nvSpPr>
        <p:spPr>
          <a:xfrm>
            <a:off x="1255347" y="2212407"/>
            <a:ext cx="6539272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System.out.println(“Hello World!”)</a:t>
            </a:r>
            <a:r>
              <a:rPr lang="en-GB" sz="1802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379" name="Google Shape;379;p39"/>
          <p:cNvSpPr txBox="1"/>
          <p:nvPr/>
        </p:nvSpPr>
        <p:spPr>
          <a:xfrm>
            <a:off x="1349381" y="3817900"/>
            <a:ext cx="6445238" cy="60732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Cada linha de código em um programa Java é concluída com um sinal de ponto e vírgula 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4"/>
          <p:cNvGrpSpPr/>
          <p:nvPr/>
        </p:nvGrpSpPr>
        <p:grpSpPr>
          <a:xfrm>
            <a:off x="669092" y="805359"/>
            <a:ext cx="3387530" cy="3387530"/>
            <a:chOff x="873072" y="1302412"/>
            <a:chExt cx="4516706" cy="4516706"/>
          </a:xfrm>
        </p:grpSpPr>
        <p:sp>
          <p:nvSpPr>
            <p:cNvPr id="61" name="Google Shape;61;p4"/>
            <p:cNvSpPr/>
            <p:nvPr/>
          </p:nvSpPr>
          <p:spPr>
            <a:xfrm>
              <a:off x="1060175" y="1486925"/>
              <a:ext cx="4136450" cy="4135892"/>
            </a:xfrm>
            <a:prstGeom prst="ellipse">
              <a:avLst/>
            </a:prstGeom>
            <a:noFill/>
            <a:ln cap="flat" cmpd="sng" w="12700">
              <a:solidFill>
                <a:srgbClr val="893AC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 rot="10488132">
              <a:off x="1052834" y="1482173"/>
              <a:ext cx="4157183" cy="4157184"/>
            </a:xfrm>
            <a:prstGeom prst="blockArc">
              <a:avLst>
                <a:gd fmla="val 10800000" name="adj1"/>
                <a:gd fmla="val 0" name="adj2"/>
                <a:gd fmla="val 25000" name="adj3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Calibri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essoa posando para foto em local com neve&#10;&#10;Descrição gerada automaticamente" id="63" name="Google Shape;63;p4"/>
          <p:cNvPicPr preferRelativeResize="0"/>
          <p:nvPr/>
        </p:nvPicPr>
        <p:blipFill rotWithShape="1">
          <a:blip r:embed="rId3">
            <a:alphaModFix/>
          </a:blip>
          <a:srcRect b="66968" l="25490" r="27710" t="1832"/>
          <a:stretch/>
        </p:blipFill>
        <p:spPr>
          <a:xfrm>
            <a:off x="898409" y="1038837"/>
            <a:ext cx="2924355" cy="2924355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4" name="Google Shape;64;p4"/>
          <p:cNvGrpSpPr/>
          <p:nvPr/>
        </p:nvGrpSpPr>
        <p:grpSpPr>
          <a:xfrm>
            <a:off x="1539680" y="4517071"/>
            <a:ext cx="1843600" cy="230832"/>
            <a:chOff x="1958896" y="6022761"/>
            <a:chExt cx="2736808" cy="307776"/>
          </a:xfrm>
        </p:grpSpPr>
        <p:sp>
          <p:nvSpPr>
            <p:cNvPr id="65" name="Google Shape;65;p4"/>
            <p:cNvSpPr txBox="1"/>
            <p:nvPr/>
          </p:nvSpPr>
          <p:spPr>
            <a:xfrm>
              <a:off x="2121569" y="6022761"/>
              <a:ext cx="2574135" cy="307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900"/>
                <a:buFont typeface="Arial"/>
                <a:buNone/>
              </a:pPr>
              <a:r>
                <a:rPr b="0" i="0" lang="en-GB" sz="9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andre.david@fiap.com.br</a:t>
              </a:r>
              <a:endParaRPr/>
            </a:p>
          </p:txBody>
        </p:sp>
        <p:pic>
          <p:nvPicPr>
            <p:cNvPr id="66" name="Google Shape;66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8896" y="6128105"/>
              <a:ext cx="219327" cy="138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" name="Google Shape;67;p4"/>
          <p:cNvGrpSpPr/>
          <p:nvPr/>
        </p:nvGrpSpPr>
        <p:grpSpPr>
          <a:xfrm>
            <a:off x="4582773" y="869076"/>
            <a:ext cx="3764393" cy="3785056"/>
            <a:chOff x="4582773" y="483640"/>
            <a:chExt cx="3764393" cy="3785056"/>
          </a:xfrm>
        </p:grpSpPr>
        <p:sp>
          <p:nvSpPr>
            <p:cNvPr id="68" name="Google Shape;68;p4"/>
            <p:cNvSpPr txBox="1"/>
            <p:nvPr/>
          </p:nvSpPr>
          <p:spPr>
            <a:xfrm>
              <a:off x="4757367" y="483640"/>
              <a:ext cx="3207140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ANDRÉ DAVID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COORDENADOR ACADÊMICO</a:t>
              </a:r>
              <a:endParaRPr/>
            </a:p>
          </p:txBody>
        </p:sp>
        <p:sp>
          <p:nvSpPr>
            <p:cNvPr id="69" name="Google Shape;69;p4"/>
            <p:cNvSpPr txBox="1"/>
            <p:nvPr/>
          </p:nvSpPr>
          <p:spPr>
            <a:xfrm>
              <a:off x="4582773" y="1229707"/>
              <a:ext cx="3764393" cy="3038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35125">
              <a:spAutoFit/>
            </a:bodyPr>
            <a:lstStyle/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300"/>
                <a:buFont typeface="Arial"/>
                <a:buChar char="•"/>
              </a:pPr>
              <a:r>
                <a:rPr b="0" i="0" lang="en-GB" sz="13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André é desenvolvedor há 14 anos, e desde os 17 ensina conceitos ligados à computação.</a:t>
              </a:r>
              <a:endParaRPr/>
            </a:p>
            <a:p>
              <a:pPr indent="-171450" lvl="0" marL="17145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1300"/>
                <a:buFont typeface="Arial"/>
                <a:buChar char="•"/>
              </a:pPr>
              <a:r>
                <a:rPr b="0" i="0" lang="en-GB" sz="13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Mestrando em Gestão e Desenvolvimento da Educação Profissional e especialista em Computação Forense, é professor na FIAP desde 2013, além de coordenador do curso de graduação de Tecnologia em Desenvolvimento de Software da FIAP ON.</a:t>
              </a:r>
              <a:endParaRPr/>
            </a:p>
          </p:txBody>
        </p:sp>
        <p:cxnSp>
          <p:nvCxnSpPr>
            <p:cNvPr id="70" name="Google Shape;70;p4"/>
            <p:cNvCxnSpPr/>
            <p:nvPr/>
          </p:nvCxnSpPr>
          <p:spPr>
            <a:xfrm>
              <a:off x="4826481" y="1093398"/>
              <a:ext cx="2529695" cy="0"/>
            </a:xfrm>
            <a:prstGeom prst="straightConnector1">
              <a:avLst/>
            </a:prstGeom>
            <a:noFill/>
            <a:ln cap="flat" cmpd="sng" w="9525">
              <a:solidFill>
                <a:srgbClr val="893A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1" name="Google Shape;71;p4"/>
          <p:cNvGrpSpPr/>
          <p:nvPr/>
        </p:nvGrpSpPr>
        <p:grpSpPr>
          <a:xfrm>
            <a:off x="4280567" y="1495216"/>
            <a:ext cx="41267" cy="2153069"/>
            <a:chOff x="6061450" y="1177505"/>
            <a:chExt cx="86308" cy="4502989"/>
          </a:xfrm>
        </p:grpSpPr>
        <p:cxnSp>
          <p:nvCxnSpPr>
            <p:cNvPr id="72" name="Google Shape;72;p4"/>
            <p:cNvCxnSpPr/>
            <p:nvPr/>
          </p:nvCxnSpPr>
          <p:spPr>
            <a:xfrm>
              <a:off x="6096000" y="1177505"/>
              <a:ext cx="0" cy="4502989"/>
            </a:xfrm>
            <a:prstGeom prst="straightConnector1">
              <a:avLst/>
            </a:prstGeom>
            <a:noFill/>
            <a:ln cap="flat" cmpd="sng" w="9525">
              <a:solidFill>
                <a:srgbClr val="E6E6E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3" name="Google Shape;73;p4"/>
            <p:cNvSpPr/>
            <p:nvPr/>
          </p:nvSpPr>
          <p:spPr>
            <a:xfrm>
              <a:off x="6061450" y="1410552"/>
              <a:ext cx="86308" cy="232912"/>
            </a:xfrm>
            <a:prstGeom prst="roundRect">
              <a:avLst>
                <a:gd fmla="val 16667" name="adj"/>
              </a:avLst>
            </a:prstGeom>
            <a:solidFill>
              <a:srgbClr val="F50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6061450" y="5243860"/>
              <a:ext cx="86308" cy="232912"/>
            </a:xfrm>
            <a:prstGeom prst="roundRect">
              <a:avLst>
                <a:gd fmla="val 16667" name="adj"/>
              </a:avLst>
            </a:prstGeom>
            <a:solidFill>
              <a:srgbClr val="F505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13"/>
                <a:buFont typeface="Calibri"/>
                <a:buNone/>
              </a:pPr>
              <a:r>
                <a:t/>
              </a:r>
              <a:endParaRPr b="0" i="0" sz="1013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HORA DE RODAR</a:t>
            </a:r>
            <a:endParaRPr/>
          </a:p>
        </p:txBody>
      </p:sp>
      <p:sp>
        <p:nvSpPr>
          <p:cNvPr id="386" name="Google Shape;386;p40"/>
          <p:cNvSpPr txBox="1"/>
          <p:nvPr/>
        </p:nvSpPr>
        <p:spPr>
          <a:xfrm>
            <a:off x="4450018" y="1009781"/>
            <a:ext cx="4162353" cy="214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rodar nosso programa, podemos teclar </a:t>
            </a:r>
            <a: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CTRL+F11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, usar o botão com um sinal de</a:t>
            </a:r>
            <a:r>
              <a:rPr lang="en-GB" sz="1200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play</a:t>
            </a:r>
            <a:r>
              <a:rPr lang="en-GB" sz="1200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ou ir até o menu </a:t>
            </a:r>
            <a: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Run 🡪 Run</a:t>
            </a:r>
            <a:endParaRPr sz="12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Após salvar o arquivo que será executado, o Eclipse vai rodar o seu código e o resultado será apresentado em um </a:t>
            </a:r>
            <a: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Console 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na parte inferior da janela.</a:t>
            </a:r>
            <a:endParaRPr i="1" sz="1200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7" name="Google Shape;387;p40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8" name="Google Shape;3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557" y="1153245"/>
            <a:ext cx="3528248" cy="256355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0"/>
          <p:cNvSpPr/>
          <p:nvPr/>
        </p:nvSpPr>
        <p:spPr>
          <a:xfrm>
            <a:off x="1209040" y="1308212"/>
            <a:ext cx="129540" cy="147438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1699687" y="3221841"/>
            <a:ext cx="2471148" cy="490712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/>
        </p:nvSpPr>
        <p:spPr>
          <a:xfrm>
            <a:off x="881387" y="2140189"/>
            <a:ext cx="7381226" cy="863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Você consegue inserir uma nova linha no seu programa, para acrescentar a mensagem: “Parabéns pelo seu primeiro código”?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/>
          <p:nvPr/>
        </p:nvSpPr>
        <p:spPr>
          <a:xfrm>
            <a:off x="1663995" y="1294477"/>
            <a:ext cx="5816009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public class HelloWorld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1A3A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		// TODO Auto-generated method stub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		System.out.println("Hello World!");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6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System.out.println("Parabéns pelo seu primeiro código");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1A3A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401" name="Google Shape;4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/>
          <p:nvPr/>
        </p:nvSpPr>
        <p:spPr>
          <a:xfrm>
            <a:off x="1036058" y="1127567"/>
            <a:ext cx="424714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PROGRAMANDO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EM JAVA</a:t>
            </a:r>
            <a:endParaRPr/>
          </a:p>
        </p:txBody>
      </p:sp>
      <p:cxnSp>
        <p:nvCxnSpPr>
          <p:cNvPr id="407" name="Google Shape;407;p43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8" name="Google Shape;408;p43"/>
          <p:cNvSpPr txBox="1"/>
          <p:nvPr/>
        </p:nvSpPr>
        <p:spPr>
          <a:xfrm>
            <a:off x="5351269" y="3089721"/>
            <a:ext cx="2203039" cy="6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en-GB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INTERAGINDO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 O USUÁRIO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/>
        </p:nvSpPr>
        <p:spPr>
          <a:xfrm>
            <a:off x="644196" y="425042"/>
            <a:ext cx="4600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UM POUCO DE INTERAÇÃO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4"/>
          <p:cNvSpPr txBox="1"/>
          <p:nvPr/>
        </p:nvSpPr>
        <p:spPr>
          <a:xfrm>
            <a:off x="644197" y="1223361"/>
            <a:ext cx="7872482" cy="3712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228806" lvl="0" marL="22880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Nosso programa de exibição de mensagens de texto funciona muito bem! Talvez, porém, um pouco mais de interação faça bem ao nosso código.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Vejamos: toda vez que o usuário rodar esse programa, a mesma mensagem será exibida, não é mesmo? E se houver uma forma de nós personalizarmos a saudação à partir do nome do usuário?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isso vamos criar uma nova classe dentro do nosso projeto.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Nossa classe receberá o nome do usuário através do teclado.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Vamos armazenar o nome do usuário em uma variável.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Por fim, vamos exibir o nome do usuário na tela.</a:t>
            </a:r>
            <a:endParaRPr/>
          </a:p>
        </p:txBody>
      </p:sp>
      <p:cxnSp>
        <p:nvCxnSpPr>
          <p:cNvPr id="415" name="Google Shape;415;p44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45"/>
          <p:cNvGrpSpPr/>
          <p:nvPr/>
        </p:nvGrpSpPr>
        <p:grpSpPr>
          <a:xfrm>
            <a:off x="967563" y="1146034"/>
            <a:ext cx="2892538" cy="3447352"/>
            <a:chOff x="1271610" y="1262535"/>
            <a:chExt cx="2683998" cy="3198812"/>
          </a:xfrm>
        </p:grpSpPr>
        <p:pic>
          <p:nvPicPr>
            <p:cNvPr id="422" name="Google Shape;42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1610" y="1262993"/>
              <a:ext cx="2676277" cy="3198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9331" y="1262535"/>
              <a:ext cx="2676277" cy="31983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45"/>
            <p:cNvSpPr/>
            <p:nvPr/>
          </p:nvSpPr>
          <p:spPr>
            <a:xfrm>
              <a:off x="1760220" y="2308860"/>
              <a:ext cx="1714500" cy="205740"/>
            </a:xfrm>
            <a:prstGeom prst="rect">
              <a:avLst/>
            </a:prstGeom>
            <a:noFill/>
            <a:ln cap="flat" cmpd="sng" w="2857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1767840" y="3360419"/>
              <a:ext cx="1287678" cy="123743"/>
            </a:xfrm>
            <a:prstGeom prst="rect">
              <a:avLst/>
            </a:prstGeom>
            <a:noFill/>
            <a:ln cap="flat" cmpd="sng" w="28575">
              <a:solidFill>
                <a:srgbClr val="ED145B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98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6" name="Google Shape;426;p45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CRIE A CLASSE SAUDAÇÃO</a:t>
            </a:r>
            <a:endParaRPr/>
          </a:p>
        </p:txBody>
      </p:sp>
      <p:sp>
        <p:nvSpPr>
          <p:cNvPr id="427" name="Google Shape;427;p45"/>
          <p:cNvSpPr txBox="1"/>
          <p:nvPr/>
        </p:nvSpPr>
        <p:spPr>
          <a:xfrm>
            <a:off x="4450018" y="1009781"/>
            <a:ext cx="4162353" cy="2577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nosso próximo exercício vamos criar uma classe chamada Saudacao.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Note que o nome da classe, além de obedecer à regra de iniciar com letra maiúscula, não contém acentos e nem caracteres latinos.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É uma boa prática de programação evitar qualquer tipo de caractere especial nos nomes das classes, arquivos e pastas.</a:t>
            </a:r>
            <a:endParaRPr/>
          </a:p>
        </p:txBody>
      </p:sp>
      <p:cxnSp>
        <p:nvCxnSpPr>
          <p:cNvPr id="428" name="Google Shape;428;p45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CRIE A CLASSE SAUDAÇÃO</a:t>
            </a:r>
            <a:endParaRPr/>
          </a:p>
        </p:txBody>
      </p:sp>
      <p:sp>
        <p:nvSpPr>
          <p:cNvPr id="435" name="Google Shape;435;p46"/>
          <p:cNvSpPr txBox="1"/>
          <p:nvPr/>
        </p:nvSpPr>
        <p:spPr>
          <a:xfrm>
            <a:off x="4450018" y="1009781"/>
            <a:ext cx="4162353" cy="328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lermos dados através do teclado, vamos utilizar um recurso chamado Scanner.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Com esse recurso seremos capazes de capturar as informações que o usuário digitar até o momento em que ele teclar “Enter”.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Esse será nosso principal meio de interação com o usuário ao longo de todo esse curso.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que o Scanner funcione, vamos precisar escrever a linha </a:t>
            </a:r>
            <a:r>
              <a:rPr i="1"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import java.util.Scanner; 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na primeira linha da nossa classe.</a:t>
            </a:r>
            <a:endParaRPr i="1" sz="1200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6" name="Google Shape;436;p46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Dog, Containment, Telework, Bichon, Havanese, Cute" id="437" name="Google Shape;4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198" y="1532941"/>
            <a:ext cx="3569760" cy="237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442" name="Google Shape;44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7"/>
          <p:cNvSpPr txBox="1"/>
          <p:nvPr/>
        </p:nvSpPr>
        <p:spPr>
          <a:xfrm>
            <a:off x="1349381" y="3817900"/>
            <a:ext cx="6445238" cy="60732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utilizarmos o Scanner (responsável por ler dados pelo teclado) precisamos importar essa classe dentro do nosso projeto.</a:t>
            </a:r>
            <a:endParaRPr/>
          </a:p>
        </p:txBody>
      </p:sp>
      <p:sp>
        <p:nvSpPr>
          <p:cNvPr id="444" name="Google Shape;444;p47"/>
          <p:cNvSpPr/>
          <p:nvPr/>
        </p:nvSpPr>
        <p:spPr>
          <a:xfrm>
            <a:off x="1186859" y="745741"/>
            <a:ext cx="6770282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449" name="Google Shape;44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1349381" y="3817900"/>
            <a:ext cx="6445238" cy="60732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Essa linha cria um objeto chamado </a:t>
            </a:r>
            <a:r>
              <a:rPr b="1" i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leitor</a:t>
            </a: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(poderíamos inventar outros nomes) que será o Scanner utilizado no nosso programa.</a:t>
            </a:r>
            <a:endParaRPr/>
          </a:p>
        </p:txBody>
      </p:sp>
      <p:sp>
        <p:nvSpPr>
          <p:cNvPr id="451" name="Google Shape;451;p48"/>
          <p:cNvSpPr/>
          <p:nvPr/>
        </p:nvSpPr>
        <p:spPr>
          <a:xfrm>
            <a:off x="1186859" y="745741"/>
            <a:ext cx="6770282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9"/>
          <p:cNvSpPr/>
          <p:nvPr/>
        </p:nvSpPr>
        <p:spPr>
          <a:xfrm>
            <a:off x="1186859" y="745741"/>
            <a:ext cx="6770282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457" name="Google Shape;4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9"/>
          <p:cNvSpPr txBox="1"/>
          <p:nvPr/>
        </p:nvSpPr>
        <p:spPr>
          <a:xfrm>
            <a:off x="1349381" y="3817900"/>
            <a:ext cx="6445238" cy="60732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 muito importante lembrarmos que o usuário não sabe o que nosso programa faz, por isso devemos exibir mensagens para instruí-lo sempre que necessário.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80" name="Google Shape;80;p5"/>
          <p:cNvSpPr txBox="1"/>
          <p:nvPr/>
        </p:nvSpPr>
        <p:spPr>
          <a:xfrm>
            <a:off x="1539572" y="1412003"/>
            <a:ext cx="877056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1</a:t>
            </a:r>
            <a:endParaRPr/>
          </a:p>
        </p:txBody>
      </p:sp>
      <p:sp>
        <p:nvSpPr>
          <p:cNvPr id="81" name="Google Shape;81;p5"/>
          <p:cNvSpPr txBox="1"/>
          <p:nvPr/>
        </p:nvSpPr>
        <p:spPr>
          <a:xfrm>
            <a:off x="2782950" y="1412003"/>
            <a:ext cx="5405421" cy="4024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Manifesto Ágil + Scrum + Atividades</a:t>
            </a:r>
            <a:endParaRPr/>
          </a:p>
        </p:txBody>
      </p:sp>
      <p:sp>
        <p:nvSpPr>
          <p:cNvPr id="82" name="Google Shape;82;p5"/>
          <p:cNvSpPr/>
          <p:nvPr/>
        </p:nvSpPr>
        <p:spPr>
          <a:xfrm>
            <a:off x="2782949" y="2117960"/>
            <a:ext cx="5176822" cy="36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Scrum / Kaban + Sprints + Atividades</a:t>
            </a:r>
            <a:endParaRPr/>
          </a:p>
        </p:txBody>
      </p:sp>
      <p:sp>
        <p:nvSpPr>
          <p:cNvPr id="83" name="Google Shape;83;p5"/>
          <p:cNvSpPr/>
          <p:nvPr/>
        </p:nvSpPr>
        <p:spPr>
          <a:xfrm>
            <a:off x="2782949" y="2732068"/>
            <a:ext cx="51984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TDD + Papéis e Cerimônias + Gestão de Projetos Ágeis + Atividades</a:t>
            </a:r>
            <a:endParaRPr sz="1400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2782948" y="3424256"/>
            <a:ext cx="48784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CONTEÚDO – Ferramentas e Aplicabilidades + Cases e Exemplos de Sucesso + Atividades</a:t>
            </a:r>
            <a:endParaRPr sz="1400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759012" y="1419626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51057" y="2117960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751057" y="2809365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751057" y="3505984"/>
            <a:ext cx="437137" cy="439934"/>
          </a:xfrm>
          <a:prstGeom prst="rect">
            <a:avLst/>
          </a:prstGeom>
          <a:noFill/>
          <a:ln cap="flat" cmpd="sng" w="12700">
            <a:solidFill>
              <a:srgbClr val="F505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b="1" i="0" lang="en-GB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1539572" y="2117960"/>
            <a:ext cx="892012" cy="309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2</a:t>
            </a:r>
            <a:endParaRPr/>
          </a:p>
        </p:txBody>
      </p:sp>
      <p:sp>
        <p:nvSpPr>
          <p:cNvPr id="90" name="Google Shape;90;p5"/>
          <p:cNvSpPr txBox="1"/>
          <p:nvPr/>
        </p:nvSpPr>
        <p:spPr>
          <a:xfrm>
            <a:off x="1539572" y="2794319"/>
            <a:ext cx="899490" cy="30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3</a:t>
            </a:r>
            <a:endParaRPr/>
          </a:p>
        </p:txBody>
      </p:sp>
      <p:sp>
        <p:nvSpPr>
          <p:cNvPr id="91" name="Google Shape;91;p5"/>
          <p:cNvSpPr txBox="1"/>
          <p:nvPr/>
        </p:nvSpPr>
        <p:spPr>
          <a:xfrm>
            <a:off x="1539572" y="3492653"/>
            <a:ext cx="896651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4</a:t>
            </a:r>
            <a:endParaRPr/>
          </a:p>
        </p:txBody>
      </p:sp>
      <p:cxnSp>
        <p:nvCxnSpPr>
          <p:cNvPr id="92" name="Google Shape;92;p5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/>
          <p:nvPr/>
        </p:nvSpPr>
        <p:spPr>
          <a:xfrm>
            <a:off x="1186859" y="745741"/>
            <a:ext cx="6770282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464" name="Google Shape;4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 txBox="1"/>
          <p:nvPr/>
        </p:nvSpPr>
        <p:spPr>
          <a:xfrm>
            <a:off x="1349381" y="3817900"/>
            <a:ext cx="6445238" cy="611043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realizar a leitura de um texto digitado pelo usuário no teclado, devemos escrever o nome do nosso Scanner (leitor, no nosso caso), seguido de </a:t>
            </a:r>
            <a:r>
              <a:rPr b="1" i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.next().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/>
          <p:nvPr/>
        </p:nvSpPr>
        <p:spPr>
          <a:xfrm>
            <a:off x="1186859" y="745741"/>
            <a:ext cx="6770282" cy="2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471" name="Google Shape;47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1"/>
          <p:cNvSpPr txBox="1"/>
          <p:nvPr/>
        </p:nvSpPr>
        <p:spPr>
          <a:xfrm>
            <a:off x="1349381" y="3817900"/>
            <a:ext cx="6445238" cy="88432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 vez que nosso programa utilizar um recurso externo (uma conexão com um banco de dados, um arquivo de texto, um Scanner) devemos liberar esse recurso após o uso.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557" y="1153245"/>
            <a:ext cx="3528248" cy="296945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2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EXECUTANDO O PROGRAMA</a:t>
            </a:r>
            <a:endParaRPr/>
          </a:p>
        </p:txBody>
      </p:sp>
      <p:sp>
        <p:nvSpPr>
          <p:cNvPr id="480" name="Google Shape;480;p52"/>
          <p:cNvSpPr txBox="1"/>
          <p:nvPr/>
        </p:nvSpPr>
        <p:spPr>
          <a:xfrm>
            <a:off x="4450018" y="1009781"/>
            <a:ext cx="4162353" cy="3561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Ao executarmos nosso programa, notamos que é possível interagir dentro do Console.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Como a linha </a:t>
            </a:r>
            <a:r>
              <a:rPr i="1"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leitor.next()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do nosso código permite que o usuário digite algo pelo seu teclado, nosso programa fica aguardando o usuário digitar no console e teclar </a:t>
            </a:r>
            <a:r>
              <a:rPr i="1"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Note, porém, que após o usuário digitar seu nome e teclar </a:t>
            </a:r>
            <a:r>
              <a:rPr i="1"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, nada mais acontece e o programa é terminado.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exibirmos na tela o nome do usuário, vamos precisar criar uma </a:t>
            </a:r>
            <a:r>
              <a:rPr lang="en-GB" sz="12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variável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cxnSp>
        <p:nvCxnSpPr>
          <p:cNvPr id="481" name="Google Shape;481;p52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2" name="Google Shape;482;p52"/>
          <p:cNvSpPr/>
          <p:nvPr/>
        </p:nvSpPr>
        <p:spPr>
          <a:xfrm>
            <a:off x="710657" y="3503172"/>
            <a:ext cx="400753" cy="105220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/>
        </p:nvSpPr>
        <p:spPr>
          <a:xfrm>
            <a:off x="1030800" y="1416305"/>
            <a:ext cx="7082399" cy="2310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Uma</a:t>
            </a:r>
            <a:r>
              <a:rPr lang="en-GB" sz="1802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variável</a:t>
            </a:r>
            <a:r>
              <a:rPr lang="en-GB" sz="1802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é um espaço criado na memória RAM do seu computador onde o programa será capaz de armazenar dados enquanto está em execução.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i="1"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sintaxe</a:t>
            </a: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 de criação de uma variável é: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&lt;tipo variável&gt; &lt;nome variável&gt;;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Onde o tipo representa que tipo de dados aquela variável pode guardar e o nome identificará a variável ao longo do nossos programas.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/>
          <p:nvPr/>
        </p:nvSpPr>
        <p:spPr>
          <a:xfrm>
            <a:off x="1186859" y="745741"/>
            <a:ext cx="6770282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String nome;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nome = 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nome digitado foi " + nome);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493" name="Google Shape;49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4"/>
          <p:cNvSpPr txBox="1"/>
          <p:nvPr/>
        </p:nvSpPr>
        <p:spPr>
          <a:xfrm>
            <a:off x="1349381" y="3817900"/>
            <a:ext cx="6445238" cy="60732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Essa linha cria uma variável chamada </a:t>
            </a:r>
            <a:r>
              <a:rPr b="1" i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nome</a:t>
            </a: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que é do tipo </a:t>
            </a:r>
            <a:r>
              <a:rPr b="1" i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Isso quer dizer que essa variável é capaz de armazenar textos.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/>
          <p:nvPr/>
        </p:nvSpPr>
        <p:spPr>
          <a:xfrm>
            <a:off x="1186859" y="745741"/>
            <a:ext cx="6770282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String nome;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nome = 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System.out.println("O nome digitado foi " + nome);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00" name="Google Shape;50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5"/>
          <p:cNvSpPr txBox="1"/>
          <p:nvPr/>
        </p:nvSpPr>
        <p:spPr>
          <a:xfrm>
            <a:off x="1349381" y="3817900"/>
            <a:ext cx="6445238" cy="607324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armazenarmos dentro da variável o conteúdo que o Scanner receber, devemos escrever &lt;nome da variável&gt; = &lt;nome do Scanner&gt;.&lt;método&gt;;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6"/>
          <p:cNvSpPr/>
          <p:nvPr/>
        </p:nvSpPr>
        <p:spPr>
          <a:xfrm>
            <a:off x="1186859" y="745741"/>
            <a:ext cx="6770282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Saudacao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String nome;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System.out.println("Por favor, insira seu nome:");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nome = leitor.next();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4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System.out.println("O nome digitado foi " + nome);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07" name="Google Shape;50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6"/>
          <p:cNvSpPr txBox="1"/>
          <p:nvPr/>
        </p:nvSpPr>
        <p:spPr>
          <a:xfrm>
            <a:off x="1349381" y="3817900"/>
            <a:ext cx="6445238" cy="1072323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exibirmos o conteúdo de uma variável dentro de um print, devemos escrever:</a:t>
            </a:r>
            <a:b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System.out.println(&lt;nome da variável&gt;)</a:t>
            </a:r>
            <a:b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 seja necessário exibir o conteúdo da variável e um texto, escrevemos:</a:t>
            </a:r>
            <a:b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System.out.println (“Texto ” + nome + “ outro texto”);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/>
          <p:nvPr/>
        </p:nvSpPr>
        <p:spPr>
          <a:xfrm>
            <a:off x="1036058" y="1127567"/>
            <a:ext cx="424714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PROGRAMANDO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EM JAVA</a:t>
            </a:r>
            <a:endParaRPr/>
          </a:p>
        </p:txBody>
      </p:sp>
      <p:cxnSp>
        <p:nvCxnSpPr>
          <p:cNvPr id="514" name="Google Shape;514;p57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5" name="Google Shape;515;p57"/>
          <p:cNvSpPr txBox="1"/>
          <p:nvPr/>
        </p:nvSpPr>
        <p:spPr>
          <a:xfrm>
            <a:off x="5351269" y="3089721"/>
            <a:ext cx="2238113" cy="6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en-GB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TRABALHANDO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 NÚMEROS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8"/>
          <p:cNvSpPr txBox="1"/>
          <p:nvPr/>
        </p:nvSpPr>
        <p:spPr>
          <a:xfrm>
            <a:off x="644196" y="425042"/>
            <a:ext cx="4600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TRABALHANDO COM NÚMEROS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8"/>
          <p:cNvSpPr txBox="1"/>
          <p:nvPr/>
        </p:nvSpPr>
        <p:spPr>
          <a:xfrm>
            <a:off x="644197" y="1223361"/>
            <a:ext cx="7872482" cy="24354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228806" lvl="0" marL="22880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Até agora fizemos o uso de variáveis String porque trabalhávamos com textos, mas o que ocorre se quisermos manipular valores numéricos?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Existem diversos tipos de variável e diversos usos do Scanner para cada um deles.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Por essa razão, vamos criar um programa “calculadora”, que receba dois valores numéricos e realize as 4 operações matemáticas entre eles.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400"/>
              <a:buFont typeface="Arial"/>
              <a:buChar char="•"/>
            </a:pPr>
            <a:r>
              <a:rPr lang="en-GB" sz="14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Antes disso, vamos conhecer os tipos de variável que podemos utilizar em Java!</a:t>
            </a:r>
            <a:endParaRPr/>
          </a:p>
        </p:txBody>
      </p:sp>
      <p:cxnSp>
        <p:nvCxnSpPr>
          <p:cNvPr id="522" name="Google Shape;522;p58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9"/>
          <p:cNvSpPr txBox="1"/>
          <p:nvPr/>
        </p:nvSpPr>
        <p:spPr>
          <a:xfrm>
            <a:off x="644196" y="425042"/>
            <a:ext cx="4600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VARIÁVEIS E SEUS TIPOS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Google Shape;528;p59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529" name="Google Shape;529;p59"/>
          <p:cNvGraphicFramePr/>
          <p:nvPr/>
        </p:nvGraphicFramePr>
        <p:xfrm>
          <a:off x="1043284" y="105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{F99A56CE-4114-4A3E-AA1E-9780F3D4768D}</a:tableStyleId>
              </a:tblPr>
              <a:tblGrid>
                <a:gridCol w="1287325"/>
                <a:gridCol w="1168350"/>
                <a:gridCol w="4878900"/>
              </a:tblGrid>
              <a:tr h="471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ED145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TIPO DE VARIÁVEL</a:t>
                      </a:r>
                      <a:endParaRPr/>
                    </a:p>
                  </a:txBody>
                  <a:tcPr marT="11850" marB="0" marR="11850" marL="118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ED145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TAMANHO</a:t>
                      </a:r>
                      <a:endParaRPr/>
                    </a:p>
                  </a:txBody>
                  <a:tcPr marT="11850" marB="0" marR="11850" marL="118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ED145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QUE ARMAZENA?</a:t>
                      </a:r>
                      <a:endParaRPr/>
                    </a:p>
                  </a:txBody>
                  <a:tcPr marT="11850" marB="0" marR="11850" marL="118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byte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byte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Números inteiros entre -128 e127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short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bytes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Números inteiros entre -32.768 e 32.767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 b="0" i="0" sz="1200" u="none" cap="none" strike="noStrike">
                        <a:solidFill>
                          <a:srgbClr val="D8E2F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bytes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Números inteiros entre -2.147.483.648 e 2.147.483.647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bytes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Números inteiros entre -9.223.372.036.854.808 e 9.223.372.036.854.808 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bytes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Números decimais entre 3.4e−038 to 3.4e+038.  </a:t>
                      </a:r>
                      <a:b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Bom para até 6 casas decimais.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bytes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Números decimais entre 1.7e−308 to 1.7e+038.  </a:t>
                      </a:r>
                      <a:b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Bom para até 15 casas decimais.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boolean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byte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Valores lógicos (true ou false)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bytes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Um único caractere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2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Sequencia de caracteres</a:t>
                      </a:r>
                      <a:endParaRPr/>
                    </a:p>
                  </a:txBody>
                  <a:tcPr marT="11750" marB="0" marR="11750" marL="11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/>
        </p:nvSpPr>
        <p:spPr>
          <a:xfrm>
            <a:off x="1593272" y="1986974"/>
            <a:ext cx="595745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IDE, LINGUAGEM E </a:t>
            </a:r>
            <a:r>
              <a:rPr b="0" i="0" lang="en-GB" sz="3500" u="none" cap="none" strike="noStrike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VARIÁVEIS</a:t>
            </a:r>
            <a:endParaRPr b="0" i="0" sz="3500" u="none" cap="none" strike="noStrike">
              <a:solidFill>
                <a:srgbClr val="F505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6"/>
          <p:cNvCxnSpPr/>
          <p:nvPr/>
        </p:nvCxnSpPr>
        <p:spPr>
          <a:xfrm>
            <a:off x="3970987" y="3166785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6"/>
          <p:cNvSpPr txBox="1"/>
          <p:nvPr/>
        </p:nvSpPr>
        <p:spPr>
          <a:xfrm>
            <a:off x="502659" y="879353"/>
            <a:ext cx="189764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AULA 1</a:t>
            </a:r>
            <a:endParaRPr b="0" i="0" sz="20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0"/>
          <p:cNvSpPr txBox="1"/>
          <p:nvPr/>
        </p:nvSpPr>
        <p:spPr>
          <a:xfrm>
            <a:off x="644196" y="425042"/>
            <a:ext cx="46009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SCANNER E SEUS MÉTODOS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60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graphicFrame>
        <p:nvGraphicFramePr>
          <p:cNvPr id="536" name="Google Shape;536;p60"/>
          <p:cNvGraphicFramePr/>
          <p:nvPr/>
        </p:nvGraphicFramePr>
        <p:xfrm>
          <a:off x="1228024" y="12247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{F99A56CE-4114-4A3E-AA1E-9780F3D4768D}</a:tableStyleId>
              </a:tblPr>
              <a:tblGrid>
                <a:gridCol w="2073700"/>
                <a:gridCol w="4614250"/>
              </a:tblGrid>
              <a:tr h="476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ED145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TIPO DE VARIÁVEL</a:t>
                      </a:r>
                      <a:endParaRPr/>
                    </a:p>
                  </a:txBody>
                  <a:tcPr marT="13875" marB="0" marR="13875" marL="13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ED145B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MÉTODO DO SCANNER</a:t>
                      </a:r>
                      <a:endParaRPr/>
                    </a:p>
                  </a:txBody>
                  <a:tcPr marT="13875" marB="0" marR="13875" marL="138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byte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variavel=nomeDoScanner.nextByte();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short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variavel=nomeDoScanner.nextShort();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variavel=nomeDoScanner.nextInt();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long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variavel=nomeDoScanner.nextLong();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float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variavel=nomeDoScanner.nextFloat();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double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variavel=nomeDoScanner.nextDouble();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boolean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variavel=nomeDoScanner.nextBoolean();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char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variavel=nomeDoScanner.next().charAt(0);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String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600" u="none" cap="none" strike="noStrike">
                          <a:solidFill>
                            <a:srgbClr val="D8E2F3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variavel=nomeDoScanner.next();</a:t>
                      </a:r>
                      <a:endParaRPr/>
                    </a:p>
                  </a:txBody>
                  <a:tcPr marT="13775" marB="0" marR="13775" marL="137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46D7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1"/>
          <p:cNvSpPr txBox="1"/>
          <p:nvPr/>
        </p:nvSpPr>
        <p:spPr>
          <a:xfrm>
            <a:off x="1131350" y="1929651"/>
            <a:ext cx="6881300" cy="1284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Assim como fizemos com a os dois exercícios anteriores, crie a classe</a:t>
            </a:r>
            <a:r>
              <a:rPr lang="en-GB" sz="1800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Calculadora</a:t>
            </a:r>
            <a:r>
              <a:rPr lang="en-GB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Não se esqueça de marcar a caixa</a:t>
            </a:r>
            <a:r>
              <a:rPr lang="en-GB" sz="1800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GB" sz="18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public static void main</a:t>
            </a:r>
            <a:r>
              <a:rPr lang="en-GB" sz="1800">
                <a:solidFill>
                  <a:srgbClr val="91A3AD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ED145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2"/>
          <p:cNvSpPr/>
          <p:nvPr/>
        </p:nvSpPr>
        <p:spPr>
          <a:xfrm>
            <a:off x="1186859" y="273126"/>
            <a:ext cx="6770282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1A3A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0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int valor1;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int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D145B"/>
                </a:solidFill>
                <a:latin typeface="Consolas"/>
                <a:ea typeface="Consolas"/>
                <a:cs typeface="Consolas"/>
                <a:sym typeface="Consolas"/>
              </a:rPr>
              <a:t>		int soma, subtracao, multiplicacao;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1A3AD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double divisao;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System.out.println("Esse programa vai somar, subtrair, multiplicar e dividir os valores que você digitar!");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primeiro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valor1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segundo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valor2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soma = valor1 +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soma);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subtracao = valor1 -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subtracao);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multiplicacao = valor1 *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multiplicacao);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divisao = valor1 / (double)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divisao);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47" name="Google Shape;54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552" name="Google Shape;55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3"/>
          <p:cNvSpPr txBox="1"/>
          <p:nvPr/>
        </p:nvSpPr>
        <p:spPr>
          <a:xfrm>
            <a:off x="1104900" y="2035589"/>
            <a:ext cx="6934200" cy="1072323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exibirmos o conteúdo de uma variável dentro de um print, devemos escrever:</a:t>
            </a:r>
            <a:b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System.out.println(&lt;nome da variável&gt;)</a:t>
            </a:r>
            <a:b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Caso seja necessário exibir o conteúdo da variável e um texto, escrevemos:</a:t>
            </a:r>
            <a:b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System.out.println (“Texto ” + nome + “ outro texto”);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4"/>
          <p:cNvSpPr/>
          <p:nvPr/>
        </p:nvSpPr>
        <p:spPr>
          <a:xfrm>
            <a:off x="1186859" y="273126"/>
            <a:ext cx="6770282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int valor1;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int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int soma, subtracao, multiplicacao;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0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double divisao;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System.out.println("Esse programa vai somar, subtrair, multiplicar e dividir os valores que você digitar!");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primeiro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valor1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segundo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valor2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soma = valor1 +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soma);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subtracao = valor1 -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subtracao);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multiplicacao = valor1 *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multiplicacao);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divisao = valor1 / (double)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divisao);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8E2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8E2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59" name="Google Shape;55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4"/>
          <p:cNvSpPr txBox="1"/>
          <p:nvPr/>
        </p:nvSpPr>
        <p:spPr>
          <a:xfrm>
            <a:off x="2844799" y="4438866"/>
            <a:ext cx="6169019" cy="56449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variável que vai guardar o resultado da divisão, por outro lado, será do tipo double para que possa armazenar resultados que contenham casas decimais.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5"/>
          <p:cNvSpPr/>
          <p:nvPr/>
        </p:nvSpPr>
        <p:spPr>
          <a:xfrm>
            <a:off x="1186859" y="273126"/>
            <a:ext cx="6770282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valor1;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soma, subtracao, multiplicacao;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divisao;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System.out.println("Esse programa vai somar, subtrair, multiplicar e dividir os valores que você digitar!");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primeiro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0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valor1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segundo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valor2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soma = valor1 +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soma);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subtracao = valor1 -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subtracao);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multiplicacao = valor1 *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multiplicacao);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divisao = valor1 / (double)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divisao);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66" name="Google Shape;56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5"/>
          <p:cNvSpPr txBox="1"/>
          <p:nvPr/>
        </p:nvSpPr>
        <p:spPr>
          <a:xfrm>
            <a:off x="2933699" y="4414217"/>
            <a:ext cx="6092819" cy="56789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ler um valor inteiro e armazenar em uma variável do tipo inteiro, precisamos utilizar o método </a:t>
            </a:r>
            <a:r>
              <a:rPr b="1" i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nextInt()</a:t>
            </a: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 Scanner.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6"/>
          <p:cNvSpPr/>
          <p:nvPr/>
        </p:nvSpPr>
        <p:spPr>
          <a:xfrm>
            <a:off x="1186859" y="273126"/>
            <a:ext cx="6770282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valor1;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soma, subtracao, multiplicacao;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divisao;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System.out.println("Esse programa vai somar, subtrair, multiplicar e dividir os valores que você digitar!");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primeiro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valor1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segundo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valor2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0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soma = valor1 +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soma);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subtracao = valor1 -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subtracao);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multiplicacao = valor1 *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multiplicacao);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divisao = valor1 / (double)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divisao);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73" name="Google Shape;57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66"/>
          <p:cNvSpPr txBox="1"/>
          <p:nvPr/>
        </p:nvSpPr>
        <p:spPr>
          <a:xfrm>
            <a:off x="4699000" y="4418338"/>
            <a:ext cx="3746597" cy="31057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símbolo que realiza a operação de soma é o +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7"/>
          <p:cNvSpPr/>
          <p:nvPr/>
        </p:nvSpPr>
        <p:spPr>
          <a:xfrm>
            <a:off x="1186859" y="273126"/>
            <a:ext cx="6770282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valor1;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soma, subtracao, multiplicacao;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divisao;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System.out.println("Esse programa vai somar, subtrair, multiplicar e dividir os valores que você digitar!");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primeiro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valor1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segundo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valor2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soma = valor1 +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soma);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0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subtracao = valor1 -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subtracao);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multiplicacao = valor1 *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multiplicacao);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divisao = valor1 / (double)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divisao);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80" name="Google Shape;58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7"/>
          <p:cNvSpPr txBox="1"/>
          <p:nvPr/>
        </p:nvSpPr>
        <p:spPr>
          <a:xfrm>
            <a:off x="4397478" y="4388788"/>
            <a:ext cx="4149719" cy="31057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símbolo que realiza a operação de subtração é o -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8"/>
          <p:cNvSpPr/>
          <p:nvPr/>
        </p:nvSpPr>
        <p:spPr>
          <a:xfrm>
            <a:off x="1186859" y="273126"/>
            <a:ext cx="6770282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valor1;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soma, subtracao, multiplicacao;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divisao;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System.out.println("Esse programa vai somar, subtrair, multiplicar e dividir os valores que você digitar!");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primeiro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valor1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segundo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valor2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soma = valor1 +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soma);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subtracao = valor1 -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subtracao);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0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multiplicacao = valor1 *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multiplicacao);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divisao = valor1 / (double)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divisao);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87" name="Google Shape;58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8"/>
          <p:cNvSpPr txBox="1"/>
          <p:nvPr/>
        </p:nvSpPr>
        <p:spPr>
          <a:xfrm>
            <a:off x="4181578" y="4418338"/>
            <a:ext cx="4365619" cy="310576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símbolo que realiza a operação de multiplicação é o *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/>
          <p:nvPr/>
        </p:nvSpPr>
        <p:spPr>
          <a:xfrm>
            <a:off x="1186859" y="273126"/>
            <a:ext cx="6770282" cy="4708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import java.util.Scanner;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public class Calculadora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public static void main(String[] args) {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valor1;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int soma, subtracao, multiplicacao;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double divisao;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Scanner leitor = new Scanner(System.in);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System.out.println("Esse programa vai somar, subtrair, multiplicar e dividir os valores que você digitar!");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primeiro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valor1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System.out.println("Digite o segundo valor que deseja somar");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valor2 = leitor.nextInt();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soma = valor1 +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soma);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subtracao = valor1 -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subtracao);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multiplicacao = valor1 *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multiplicacao);		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GB" sz="1000">
                <a:solidFill>
                  <a:srgbClr val="F50566"/>
                </a:solidFill>
                <a:latin typeface="Consolas"/>
                <a:ea typeface="Consolas"/>
                <a:cs typeface="Consolas"/>
                <a:sym typeface="Consolas"/>
              </a:rPr>
              <a:t>divisao = valor1 / (double) valor2;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System.out.println("A soma entre os dois valores foi de: " + divisao);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	leitor.close();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/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DAE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540385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AE3F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descr="Web design" id="594" name="Google Shape;59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7"/>
          <p:cNvGrpSpPr/>
          <p:nvPr/>
        </p:nvGrpSpPr>
        <p:grpSpPr>
          <a:xfrm>
            <a:off x="1195496" y="667741"/>
            <a:ext cx="6753008" cy="3808018"/>
            <a:chOff x="1151443" y="1204510"/>
            <a:chExt cx="6753008" cy="3808018"/>
          </a:xfrm>
        </p:grpSpPr>
        <p:cxnSp>
          <p:nvCxnSpPr>
            <p:cNvPr id="105" name="Google Shape;105;p7"/>
            <p:cNvCxnSpPr/>
            <p:nvPr/>
          </p:nvCxnSpPr>
          <p:spPr>
            <a:xfrm>
              <a:off x="3970987" y="2031136"/>
              <a:ext cx="1202027" cy="0"/>
            </a:xfrm>
            <a:prstGeom prst="straightConnector1">
              <a:avLst/>
            </a:prstGeom>
            <a:noFill/>
            <a:ln cap="flat" cmpd="sng" w="9525">
              <a:solidFill>
                <a:srgbClr val="893A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6" name="Google Shape;106;p7"/>
            <p:cNvSpPr txBox="1"/>
            <p:nvPr/>
          </p:nvSpPr>
          <p:spPr>
            <a:xfrm>
              <a:off x="1222880" y="1204510"/>
              <a:ext cx="6664903" cy="406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C1CC"/>
                </a:buClr>
                <a:buSzPts val="1802"/>
                <a:buFont typeface="Arial"/>
                <a:buNone/>
              </a:pPr>
              <a:r>
                <a:rPr b="0" i="0" lang="en-GB" sz="1802" u="none" cap="none" strike="noStrike">
                  <a:solidFill>
                    <a:srgbClr val="ACC1CC"/>
                  </a:solidFill>
                  <a:latin typeface="Arial"/>
                  <a:ea typeface="Arial"/>
                  <a:cs typeface="Arial"/>
                  <a:sym typeface="Arial"/>
                </a:rPr>
                <a:t>Preparação do ambiente de desenvolvimento</a:t>
              </a:r>
              <a:endParaRPr/>
            </a:p>
          </p:txBody>
        </p:sp>
        <p:sp>
          <p:nvSpPr>
            <p:cNvPr id="107" name="Google Shape;107;p7"/>
            <p:cNvSpPr txBox="1"/>
            <p:nvPr/>
          </p:nvSpPr>
          <p:spPr>
            <a:xfrm>
              <a:off x="1222880" y="2395135"/>
              <a:ext cx="6664903" cy="406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C1CC"/>
                </a:buClr>
                <a:buSzPts val="1802"/>
                <a:buFont typeface="Arial"/>
                <a:buNone/>
              </a:pPr>
              <a:r>
                <a:rPr b="0" i="0" lang="en-GB" sz="1802" u="none" cap="none" strike="noStrike">
                  <a:solidFill>
                    <a:srgbClr val="ACC1CC"/>
                  </a:solidFill>
                  <a:latin typeface="Arial"/>
                  <a:ea typeface="Arial"/>
                  <a:cs typeface="Arial"/>
                  <a:sym typeface="Arial"/>
                </a:rPr>
                <a:t>O que são Linguagens de Programação?</a:t>
              </a:r>
              <a:endParaRPr/>
            </a:p>
          </p:txBody>
        </p:sp>
        <p:cxnSp>
          <p:nvCxnSpPr>
            <p:cNvPr id="108" name="Google Shape;108;p7"/>
            <p:cNvCxnSpPr/>
            <p:nvPr/>
          </p:nvCxnSpPr>
          <p:spPr>
            <a:xfrm>
              <a:off x="3999562" y="3217000"/>
              <a:ext cx="1202027" cy="0"/>
            </a:xfrm>
            <a:prstGeom prst="straightConnector1">
              <a:avLst/>
            </a:prstGeom>
            <a:noFill/>
            <a:ln cap="flat" cmpd="sng" w="9525">
              <a:solidFill>
                <a:srgbClr val="893A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09" name="Google Shape;109;p7"/>
            <p:cNvSpPr txBox="1"/>
            <p:nvPr/>
          </p:nvSpPr>
          <p:spPr>
            <a:xfrm>
              <a:off x="1151443" y="3585760"/>
              <a:ext cx="6664903" cy="406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C1CC"/>
                </a:buClr>
                <a:buSzPts val="1802"/>
                <a:buFont typeface="Arial"/>
                <a:buNone/>
              </a:pPr>
              <a:r>
                <a:rPr b="0" i="0" lang="en-GB" sz="1802" u="none" cap="none" strike="noStrike">
                  <a:solidFill>
                    <a:srgbClr val="ACC1CC"/>
                  </a:solidFill>
                  <a:latin typeface="Arial"/>
                  <a:ea typeface="Arial"/>
                  <a:cs typeface="Arial"/>
                  <a:sym typeface="Arial"/>
                </a:rPr>
                <a:t>Uso de variáveis e seus tipos</a:t>
              </a:r>
              <a:endParaRPr/>
            </a:p>
          </p:txBody>
        </p:sp>
        <p:cxnSp>
          <p:nvCxnSpPr>
            <p:cNvPr id="110" name="Google Shape;110;p7"/>
            <p:cNvCxnSpPr/>
            <p:nvPr/>
          </p:nvCxnSpPr>
          <p:spPr>
            <a:xfrm>
              <a:off x="3999562" y="4400758"/>
              <a:ext cx="1202027" cy="0"/>
            </a:xfrm>
            <a:prstGeom prst="straightConnector1">
              <a:avLst/>
            </a:prstGeom>
            <a:noFill/>
            <a:ln cap="flat" cmpd="sng" w="9525">
              <a:solidFill>
                <a:srgbClr val="893A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11" name="Google Shape;111;p7"/>
            <p:cNvSpPr txBox="1"/>
            <p:nvPr/>
          </p:nvSpPr>
          <p:spPr>
            <a:xfrm>
              <a:off x="1239548" y="4606070"/>
              <a:ext cx="6664903" cy="4064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CC1CC"/>
                </a:buClr>
                <a:buSzPts val="1802"/>
                <a:buFont typeface="Arial"/>
                <a:buNone/>
              </a:pPr>
              <a:r>
                <a:rPr b="0" i="0" lang="en-GB" sz="1802" u="none" cap="none" strike="noStrike">
                  <a:solidFill>
                    <a:srgbClr val="ACC1CC"/>
                  </a:solidFill>
                  <a:latin typeface="Arial"/>
                  <a:ea typeface="Arial"/>
                  <a:cs typeface="Arial"/>
                  <a:sym typeface="Arial"/>
                </a:rPr>
                <a:t>Versionamento com o Git e Github</a:t>
              </a:r>
              <a:endParaRPr b="0" i="0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 design" id="599" name="Google Shape;59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797" y="181484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0"/>
          <p:cNvSpPr txBox="1"/>
          <p:nvPr/>
        </p:nvSpPr>
        <p:spPr>
          <a:xfrm>
            <a:off x="1349381" y="1958645"/>
            <a:ext cx="6445238" cy="12262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ctr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símbolo que realiza a operação de divisão é o /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que a divisão de um número por outro gere um número com casas decimais é preciso que o divisor seja do tipo double. Por isso fizemos a conversão (cast) do valor, escrevendo (double) na frente dele.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1"/>
          <p:cNvSpPr txBox="1"/>
          <p:nvPr/>
        </p:nvSpPr>
        <p:spPr>
          <a:xfrm>
            <a:off x="1036058" y="1127567"/>
            <a:ext cx="424714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HORA 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EXERCITAR</a:t>
            </a:r>
            <a:endParaRPr/>
          </a:p>
        </p:txBody>
      </p:sp>
      <p:cxnSp>
        <p:nvCxnSpPr>
          <p:cNvPr id="606" name="Google Shape;606;p71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2"/>
          <p:cNvSpPr txBox="1"/>
          <p:nvPr/>
        </p:nvSpPr>
        <p:spPr>
          <a:xfrm>
            <a:off x="1030800" y="1515659"/>
            <a:ext cx="7082399" cy="2112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Ocasionalmente a ONG para a qual você trabalha recebe doações em dólar e precisa saber qual é o valor em reais.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2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Crie um programa que permita que o usuário digite o valor da doação em dólares, converta esse valor para reais e exiba o resultado na tela.</a:t>
            </a:r>
            <a:endParaRPr/>
          </a:p>
        </p:txBody>
      </p:sp>
      <p:sp>
        <p:nvSpPr>
          <p:cNvPr id="612" name="Google Shape;612;p72"/>
          <p:cNvSpPr/>
          <p:nvPr/>
        </p:nvSpPr>
        <p:spPr>
          <a:xfrm>
            <a:off x="1216332" y="3874227"/>
            <a:ext cx="6711336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Uma solução do exercício está em: https://github.com/andrefdavid/Aula01/blob/master/src/Exercicio01.java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3"/>
          <p:cNvSpPr txBox="1"/>
          <p:nvPr/>
        </p:nvSpPr>
        <p:spPr>
          <a:xfrm>
            <a:off x="710913" y="890360"/>
            <a:ext cx="7722175" cy="2993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Um funcionário da ONG do exercício anterior realiza o trabalho de buscar alimentos diariamente no Mercado Municipal utilizando um carro.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É importante que a ONG saiba quantos quilômetros por litro esse carro faz.</a:t>
            </a:r>
            <a:b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Crie um programa em que o usuário digite quantos quilômetros o painel do carro mostra no início de uma viagem, quantos quilômetros ele mostra na chegada ao posto de gasolina e quantos litros foram reabastecidos. O programa deve calcular e exibir a média de quilômetros por litro que o veículo faz.</a:t>
            </a:r>
            <a:endParaRPr/>
          </a:p>
        </p:txBody>
      </p:sp>
      <p:sp>
        <p:nvSpPr>
          <p:cNvPr id="618" name="Google Shape;618;p73"/>
          <p:cNvSpPr/>
          <p:nvPr/>
        </p:nvSpPr>
        <p:spPr>
          <a:xfrm>
            <a:off x="1184582" y="3979570"/>
            <a:ext cx="6774836" cy="718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Uma solução do exercício está em: https://github.com/andrefdavid/Aula01/blob/master/src/Exercicio02.java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4"/>
          <p:cNvSpPr txBox="1"/>
          <p:nvPr/>
        </p:nvSpPr>
        <p:spPr>
          <a:xfrm>
            <a:off x="1036058" y="1127567"/>
            <a:ext cx="499260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CONTROLANDO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O VERSIONAMENTO</a:t>
            </a:r>
            <a:endParaRPr/>
          </a:p>
        </p:txBody>
      </p:sp>
      <p:cxnSp>
        <p:nvCxnSpPr>
          <p:cNvPr id="624" name="Google Shape;624;p74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5" name="Google Shape;625;p74"/>
          <p:cNvSpPr txBox="1"/>
          <p:nvPr/>
        </p:nvSpPr>
        <p:spPr>
          <a:xfrm>
            <a:off x="5351269" y="3089721"/>
            <a:ext cx="2441887" cy="6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en-GB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TRABALHANDO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COM GIT E GITHUB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5"/>
          <p:cNvSpPr txBox="1"/>
          <p:nvPr/>
        </p:nvSpPr>
        <p:spPr>
          <a:xfrm>
            <a:off x="644196" y="425042"/>
            <a:ext cx="51186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TRABALHANDO COM VERSIONAMENTO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5"/>
          <p:cNvSpPr txBox="1"/>
          <p:nvPr/>
        </p:nvSpPr>
        <p:spPr>
          <a:xfrm>
            <a:off x="644197" y="1223361"/>
            <a:ext cx="7872482" cy="3580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228806" lvl="0" marL="22880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encerrar a aula de hoje, começaremos a entender como funciona o controle de versionamento de um programa.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 primeira coisa que devemos fazer é criar um repositório git dentro do nosso projeto. Isso quer dizer que indicaremos que a pasta do projeto será </a:t>
            </a:r>
            <a:r>
              <a:rPr i="1"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versionada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, ou seja, que vamos documentar cada mudança que fizermos nela.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Depois disso, indicaremos quais arquivos serão versionados. 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Vamos também realizar um commit, incluindo um comentário sobre a versão atual do programa. Um commit é a gravação de uma alteração feita em um projeto git.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Também criaremos um projeto dentro do site GitHub para enviarmos nosso programa.</a:t>
            </a:r>
            <a:endParaRPr/>
          </a:p>
          <a:p>
            <a:pPr indent="-228806" lvl="0" marL="228806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Por fim, enviaremos nosso projeto para o GitHub.</a:t>
            </a:r>
            <a:endParaRPr/>
          </a:p>
        </p:txBody>
      </p:sp>
      <p:cxnSp>
        <p:nvCxnSpPr>
          <p:cNvPr id="632" name="Google Shape;632;p75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557" y="1153245"/>
            <a:ext cx="3548002" cy="334665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6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ABRINDO O TERMINAL</a:t>
            </a:r>
            <a:endParaRPr/>
          </a:p>
        </p:txBody>
      </p:sp>
      <p:sp>
        <p:nvSpPr>
          <p:cNvPr id="640" name="Google Shape;640;p76"/>
          <p:cNvSpPr txBox="1"/>
          <p:nvPr/>
        </p:nvSpPr>
        <p:spPr>
          <a:xfrm>
            <a:off x="4450018" y="1009781"/>
            <a:ext cx="4162353" cy="3284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Os comandos do Git devem ser executados em um Terminal. 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Para abrir um terminal, clicaremos sobre o nome do nosso projeto com o botão direito do mouse e selecionaremos a opção </a:t>
            </a:r>
            <a:r>
              <a:rPr i="1"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Show in Local Terminal 🡪 Terminal.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Um novo terminal será aberto na parte inferior do Eclipse.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Vamos digitar cada um dos comandos a seguir e pressionar ENTER após cada um deles:</a:t>
            </a:r>
            <a:endParaRPr/>
          </a:p>
        </p:txBody>
      </p:sp>
      <p:cxnSp>
        <p:nvCxnSpPr>
          <p:cNvPr id="641" name="Google Shape;641;p76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2" name="Google Shape;642;p76"/>
          <p:cNvSpPr/>
          <p:nvPr/>
        </p:nvSpPr>
        <p:spPr>
          <a:xfrm>
            <a:off x="2931342" y="1808525"/>
            <a:ext cx="892532" cy="193237"/>
          </a:xfrm>
          <a:prstGeom prst="rect">
            <a:avLst/>
          </a:prstGeom>
          <a:noFill/>
          <a:ln cap="flat" cmpd="sng" w="28575">
            <a:solidFill>
              <a:srgbClr val="ED145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98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7"/>
          <p:cNvSpPr/>
          <p:nvPr/>
        </p:nvSpPr>
        <p:spPr>
          <a:xfrm>
            <a:off x="1186859" y="2402473"/>
            <a:ext cx="67702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config --global user.email “seu@email.com”</a:t>
            </a:r>
            <a:endParaRPr/>
          </a:p>
        </p:txBody>
      </p:sp>
      <p:sp>
        <p:nvSpPr>
          <p:cNvPr id="648" name="Google Shape;648;p77"/>
          <p:cNvSpPr txBox="1"/>
          <p:nvPr/>
        </p:nvSpPr>
        <p:spPr>
          <a:xfrm>
            <a:off x="1349381" y="3520185"/>
            <a:ext cx="6445238" cy="131521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será responsável por configurar o seu e-mail no Git instalado na sua máquina. Esse e-mail será usado para identificar quem é o usuário que está realizando commits no projeto.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8"/>
          <p:cNvSpPr/>
          <p:nvPr/>
        </p:nvSpPr>
        <p:spPr>
          <a:xfrm>
            <a:off x="1186859" y="2402473"/>
            <a:ext cx="67702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config --global user.name “Seu Nome”</a:t>
            </a:r>
            <a:endParaRPr/>
          </a:p>
        </p:txBody>
      </p:sp>
      <p:sp>
        <p:nvSpPr>
          <p:cNvPr id="654" name="Google Shape;654;p78"/>
          <p:cNvSpPr txBox="1"/>
          <p:nvPr/>
        </p:nvSpPr>
        <p:spPr>
          <a:xfrm>
            <a:off x="1349381" y="3520185"/>
            <a:ext cx="6445238" cy="131521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será responsável por configurar o seu nome no Git instalado na sua máquina. Esse nome será usado para identificar quem é o usuário que está realizando commits no projeto.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9"/>
          <p:cNvSpPr/>
          <p:nvPr/>
        </p:nvSpPr>
        <p:spPr>
          <a:xfrm>
            <a:off x="1186859" y="2402473"/>
            <a:ext cx="67702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init</a:t>
            </a:r>
            <a:endParaRPr sz="1600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9"/>
          <p:cNvSpPr txBox="1"/>
          <p:nvPr/>
        </p:nvSpPr>
        <p:spPr>
          <a:xfrm>
            <a:off x="1349381" y="3520185"/>
            <a:ext cx="6445238" cy="10382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será responsável por iniciar um repositório git para esse projeto. Isso quer dizer que ele poderá ser versionado usando o git.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/>
        </p:nvSpPr>
        <p:spPr>
          <a:xfrm>
            <a:off x="1036058" y="1127567"/>
            <a:ext cx="424714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PREPARANDO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3500"/>
              <a:buFont typeface="Arial"/>
              <a:buNone/>
            </a:pPr>
            <a:r>
              <a:rPr b="0" i="0" lang="en-GB" sz="35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O AMBIENTE</a:t>
            </a:r>
            <a:endParaRPr/>
          </a:p>
        </p:txBody>
      </p:sp>
      <p:cxnSp>
        <p:nvCxnSpPr>
          <p:cNvPr id="117" name="Google Shape;117;p8"/>
          <p:cNvCxnSpPr/>
          <p:nvPr/>
        </p:nvCxnSpPr>
        <p:spPr>
          <a:xfrm>
            <a:off x="1142062" y="2488347"/>
            <a:ext cx="1202027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8"/>
          <p:cNvSpPr txBox="1"/>
          <p:nvPr/>
        </p:nvSpPr>
        <p:spPr>
          <a:xfrm>
            <a:off x="4213587" y="3089721"/>
            <a:ext cx="4243469" cy="669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2"/>
              <a:buFont typeface="Arial"/>
              <a:buNone/>
            </a:pPr>
            <a:r>
              <a:rPr b="1" i="0" lang="en-GB" sz="1802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INSTALANDO E CONFIGURANDO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2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</a:rPr>
              <a:t>JDK, ECLIPSE, GIT E GITHUB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0"/>
          <p:cNvSpPr/>
          <p:nvPr/>
        </p:nvSpPr>
        <p:spPr>
          <a:xfrm>
            <a:off x="1186859" y="2402473"/>
            <a:ext cx="67702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add .</a:t>
            </a:r>
            <a:endParaRPr/>
          </a:p>
        </p:txBody>
      </p:sp>
      <p:sp>
        <p:nvSpPr>
          <p:cNvPr id="666" name="Google Shape;666;p80"/>
          <p:cNvSpPr txBox="1"/>
          <p:nvPr/>
        </p:nvSpPr>
        <p:spPr>
          <a:xfrm>
            <a:off x="1349381" y="3520185"/>
            <a:ext cx="6445238" cy="10382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adiciona arquivos e pastas para versionar com o git. O ponto (.) indica que todos os arquivos e pastas do projeto serão versionados.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1"/>
          <p:cNvSpPr/>
          <p:nvPr/>
        </p:nvSpPr>
        <p:spPr>
          <a:xfrm>
            <a:off x="1186859" y="2402473"/>
            <a:ext cx="67702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commit –m “projeto da Aula 01 do curso de lógica”</a:t>
            </a:r>
            <a:endParaRPr/>
          </a:p>
        </p:txBody>
      </p:sp>
      <p:sp>
        <p:nvSpPr>
          <p:cNvPr id="672" name="Google Shape;672;p81"/>
          <p:cNvSpPr txBox="1"/>
          <p:nvPr/>
        </p:nvSpPr>
        <p:spPr>
          <a:xfrm>
            <a:off x="1349381" y="3520185"/>
            <a:ext cx="6445238" cy="1038211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realiza um commit (registra alterações) dos arquivos monitorados e registra uma mensagem para o commit.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2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CRIANDO UM REPOSITÓRIO REMOTO</a:t>
            </a:r>
            <a:endParaRPr/>
          </a:p>
        </p:txBody>
      </p:sp>
      <p:sp>
        <p:nvSpPr>
          <p:cNvPr id="679" name="Google Shape;679;p82"/>
          <p:cNvSpPr txBox="1"/>
          <p:nvPr/>
        </p:nvSpPr>
        <p:spPr>
          <a:xfrm>
            <a:off x="4450018" y="1500810"/>
            <a:ext cx="4162353" cy="2607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Uma vez que estiver logado no site do GitHub, acesse </a:t>
            </a:r>
            <a:r>
              <a:rPr lang="en-GB" sz="1200" u="sng">
                <a:solidFill>
                  <a:srgbClr val="ED145B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https://github.com/new</a:t>
            </a: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Crie um nome para o novo repositório (pode ser o mesmo nome do projeto criado no Eclipse).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Dê uma descrição para o seu repositório.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Indique se ele é público ou privado.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Ao final, clique em Create Repository.</a:t>
            </a:r>
            <a:endParaRPr/>
          </a:p>
        </p:txBody>
      </p:sp>
      <p:cxnSp>
        <p:nvCxnSpPr>
          <p:cNvPr id="680" name="Google Shape;680;p82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81" name="Google Shape;68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557" y="1424413"/>
            <a:ext cx="3709521" cy="2760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Google Shape;687;p83"/>
          <p:cNvPicPr preferRelativeResize="0"/>
          <p:nvPr/>
        </p:nvPicPr>
        <p:blipFill rotWithShape="1">
          <a:blip r:embed="rId3">
            <a:alphaModFix/>
          </a:blip>
          <a:srcRect b="0" l="2391" r="47027" t="0"/>
          <a:stretch/>
        </p:blipFill>
        <p:spPr>
          <a:xfrm>
            <a:off x="711557" y="1369145"/>
            <a:ext cx="3709521" cy="2932527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83"/>
          <p:cNvSpPr txBox="1"/>
          <p:nvPr/>
        </p:nvSpPr>
        <p:spPr>
          <a:xfrm>
            <a:off x="644197" y="425042"/>
            <a:ext cx="52037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CRIANDO UM REPOSITÓRIO REMOTO</a:t>
            </a:r>
            <a:endParaRPr/>
          </a:p>
        </p:txBody>
      </p:sp>
      <p:sp>
        <p:nvSpPr>
          <p:cNvPr id="689" name="Google Shape;689;p83"/>
          <p:cNvSpPr txBox="1"/>
          <p:nvPr/>
        </p:nvSpPr>
        <p:spPr>
          <a:xfrm>
            <a:off x="4450018" y="2316303"/>
            <a:ext cx="4162353" cy="1038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-171604" lvl="0" marL="17160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Copie o link do seu repositório.</a:t>
            </a:r>
            <a:endParaRPr/>
          </a:p>
          <a:p>
            <a:pPr indent="-171604" lvl="0" marL="171604" marR="0" rtl="0" algn="l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ED145B"/>
              </a:buClr>
              <a:buSzPts val="1200"/>
              <a:buFont typeface="Arial"/>
              <a:buChar char="•"/>
            </a:pPr>
            <a:r>
              <a:rPr lang="en-GB" sz="12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Vamos utilizar o link gerado para incluir no terminal.</a:t>
            </a:r>
            <a:endParaRPr/>
          </a:p>
        </p:txBody>
      </p:sp>
      <p:cxnSp>
        <p:nvCxnSpPr>
          <p:cNvPr id="690" name="Google Shape;690;p83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4"/>
          <p:cNvSpPr/>
          <p:nvPr/>
        </p:nvSpPr>
        <p:spPr>
          <a:xfrm>
            <a:off x="1186859" y="2402473"/>
            <a:ext cx="67702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remote add origin </a:t>
            </a:r>
            <a:r>
              <a:rPr i="1"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link_que_você_copiou</a:t>
            </a:r>
            <a:endParaRPr sz="1600">
              <a:solidFill>
                <a:srgbClr val="DAE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84"/>
          <p:cNvSpPr txBox="1"/>
          <p:nvPr/>
        </p:nvSpPr>
        <p:spPr>
          <a:xfrm>
            <a:off x="1349381" y="3520185"/>
            <a:ext cx="6445238" cy="76121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adiciona o seu repositório remoto ao seu projeto.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5"/>
          <p:cNvSpPr/>
          <p:nvPr/>
        </p:nvSpPr>
        <p:spPr>
          <a:xfrm>
            <a:off x="1186859" y="2402473"/>
            <a:ext cx="67702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remote -v</a:t>
            </a:r>
            <a:endParaRPr/>
          </a:p>
        </p:txBody>
      </p:sp>
      <p:sp>
        <p:nvSpPr>
          <p:cNvPr id="702" name="Google Shape;702;p85"/>
          <p:cNvSpPr txBox="1"/>
          <p:nvPr/>
        </p:nvSpPr>
        <p:spPr>
          <a:xfrm>
            <a:off x="1349381" y="3520185"/>
            <a:ext cx="6445238" cy="76121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mostra o link dos seus repositórios remotos.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6"/>
          <p:cNvSpPr/>
          <p:nvPr/>
        </p:nvSpPr>
        <p:spPr>
          <a:xfrm>
            <a:off x="1186859" y="2402473"/>
            <a:ext cx="677028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git push -f origin master</a:t>
            </a:r>
            <a:endParaRPr/>
          </a:p>
        </p:txBody>
      </p:sp>
      <p:sp>
        <p:nvSpPr>
          <p:cNvPr id="708" name="Google Shape;708;p86"/>
          <p:cNvSpPr txBox="1"/>
          <p:nvPr/>
        </p:nvSpPr>
        <p:spPr>
          <a:xfrm>
            <a:off x="1349381" y="3520185"/>
            <a:ext cx="6445238" cy="1315210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txBody>
          <a:bodyPr anchorCtr="0" anchor="t" bIns="45700" lIns="91425" spcFirstLastPara="1" rIns="91425" wrap="square" tIns="468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Tecle ENTER após digitar.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Esse comando envia o seu projeto para os repositórios remotos. Nesse instante será exibida uma janela de login para inserir as credenciais do GitHub e, caso estejam corretas, o projeto será enviado para o repositório.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7"/>
          <p:cNvSpPr txBox="1"/>
          <p:nvPr/>
        </p:nvSpPr>
        <p:spPr>
          <a:xfrm>
            <a:off x="644197" y="425042"/>
            <a:ext cx="4047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BIBLIOGRAFIA BÁSICA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87"/>
          <p:cNvSpPr txBox="1"/>
          <p:nvPr/>
        </p:nvSpPr>
        <p:spPr>
          <a:xfrm>
            <a:off x="644197" y="1064034"/>
            <a:ext cx="7617301" cy="3639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35125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300"/>
              <a:buFont typeface="Arial"/>
              <a:buChar char="•"/>
            </a:pPr>
            <a:r>
              <a:rPr lang="en-GB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HIGHSMITH, Jim. AGILE SOFTWARE DEVELOPMENT ECOSYSTEMS. 2002.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300"/>
              <a:buFont typeface="Arial"/>
              <a:buChar char="•"/>
            </a:pPr>
            <a:r>
              <a:rPr lang="en-GB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LARMAN, Craig. AGILE AND ITERATIVE DEVELOPMENT: A MANAGER'S GUIDE. 2003.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300"/>
              <a:buFont typeface="Arial"/>
              <a:buChar char="•"/>
            </a:pPr>
            <a:r>
              <a:rPr lang="en-GB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COCKBURN, Alistair. AGILE SOFTWARE DEVELOPMENT. 2001.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300"/>
              <a:buFont typeface="Arial"/>
              <a:buChar char="•"/>
            </a:pPr>
            <a:r>
              <a:rPr lang="en-GB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SCHWABER, Ken; BEEDLE, Mike. AGILE SOFTWARE DEVELOPMENT WITH SCRUM. EUA, 2001.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300"/>
              <a:buFont typeface="Arial"/>
              <a:buChar char="•"/>
            </a:pPr>
            <a:r>
              <a:rPr lang="en-GB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SCHWABER, Ken. THE ENTERPRISE AND SCRUM. 2007.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300"/>
              <a:buFont typeface="Arial"/>
              <a:buChar char="•"/>
            </a:pPr>
            <a:r>
              <a:rPr lang="en-GB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DERBY, Esther; LARSEN, Diana; SCHWABER, Ken. AGILE RETROSPECTIVES: MAKING GOOD TEAMS GREAT. 2006.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300"/>
              <a:buFont typeface="Arial"/>
              <a:buChar char="•"/>
            </a:pPr>
            <a:r>
              <a:rPr lang="en-GB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COHN, Mike. AGILE ESTIMATING AND PLANNING. 2005.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300"/>
              <a:buFont typeface="Arial"/>
              <a:buChar char="•"/>
            </a:pPr>
            <a:r>
              <a:rPr lang="en-GB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BECK, Kent; FOWLER, Martin. PLANNING EXTREME PROGRAMMING. 2000.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145B"/>
              </a:buClr>
              <a:buSzPts val="1300"/>
              <a:buFont typeface="Arial"/>
              <a:buChar char="•"/>
            </a:pPr>
            <a:r>
              <a:rPr lang="en-GB" sz="1300">
                <a:solidFill>
                  <a:srgbClr val="DAE3F3"/>
                </a:solidFill>
                <a:latin typeface="Arial"/>
                <a:ea typeface="Arial"/>
                <a:cs typeface="Arial"/>
                <a:sym typeface="Arial"/>
              </a:rPr>
              <a:t>JEFFRIES, Ron; ANDERSON, Ann; HENDRICKSON, Chet. EXTREME PROGRAMMING INSTALLED. 2000.</a:t>
            </a:r>
            <a:endParaRPr/>
          </a:p>
        </p:txBody>
      </p:sp>
      <p:cxnSp>
        <p:nvCxnSpPr>
          <p:cNvPr id="715" name="Google Shape;715;p87"/>
          <p:cNvCxnSpPr/>
          <p:nvPr/>
        </p:nvCxnSpPr>
        <p:spPr>
          <a:xfrm>
            <a:off x="711557" y="856981"/>
            <a:ext cx="2529695" cy="0"/>
          </a:xfrm>
          <a:prstGeom prst="straightConnector1">
            <a:avLst/>
          </a:prstGeom>
          <a:noFill/>
          <a:ln cap="flat" cmpd="sng" w="9525">
            <a:solidFill>
              <a:srgbClr val="893A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88"/>
          <p:cNvGrpSpPr/>
          <p:nvPr/>
        </p:nvGrpSpPr>
        <p:grpSpPr>
          <a:xfrm>
            <a:off x="587235" y="4026910"/>
            <a:ext cx="4226428" cy="814325"/>
            <a:chOff x="587235" y="4118350"/>
            <a:chExt cx="4226428" cy="814325"/>
          </a:xfrm>
        </p:grpSpPr>
        <p:pic>
          <p:nvPicPr>
            <p:cNvPr id="721" name="Google Shape;721;p8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1738" y="4118350"/>
              <a:ext cx="815963" cy="219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88"/>
            <p:cNvSpPr txBox="1"/>
            <p:nvPr/>
          </p:nvSpPr>
          <p:spPr>
            <a:xfrm>
              <a:off x="587235" y="4378997"/>
              <a:ext cx="4226428" cy="5536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700"/>
                <a:buFont typeface="Arial"/>
                <a:buNone/>
              </a:pPr>
              <a:r>
                <a:rPr b="0" i="0" lang="en-GB" sz="7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Copyright © 2021 |  Professor André de Freitas David</a:t>
              </a:r>
              <a:endParaRPr b="0" i="0" sz="7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E2F3"/>
                </a:buClr>
                <a:buSzPts val="700"/>
                <a:buFont typeface="Arial"/>
                <a:buNone/>
              </a:pPr>
              <a:r>
                <a:rPr b="0" i="0" lang="en-GB" sz="700" u="none" cap="none" strike="noStrike">
                  <a:solidFill>
                    <a:srgbClr val="D8E2F3"/>
                  </a:solidFill>
                  <a:latin typeface="Arial"/>
                  <a:ea typeface="Arial"/>
                  <a:cs typeface="Arial"/>
                  <a:sym typeface="Arial"/>
                </a:rPr>
                <a:t>Todos os direitos reservados. Reprodução ou divulgação total ou parcial deste documento, é expressamente proibido sem consentimento formal, por escrito, do professor/autor.</a:t>
              </a:r>
              <a:endParaRPr/>
            </a:p>
          </p:txBody>
        </p:sp>
      </p:grpSp>
      <p:sp>
        <p:nvSpPr>
          <p:cNvPr id="723" name="Google Shape;723;p88"/>
          <p:cNvSpPr txBox="1"/>
          <p:nvPr/>
        </p:nvSpPr>
        <p:spPr>
          <a:xfrm>
            <a:off x="2503742" y="2963266"/>
            <a:ext cx="1530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GB" sz="1100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afdavid</a:t>
            </a:r>
            <a:endParaRPr b="0" i="0" sz="11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4" name="Google Shape;72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738" y="2877505"/>
            <a:ext cx="336550" cy="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8"/>
          <p:cNvSpPr txBox="1"/>
          <p:nvPr/>
        </p:nvSpPr>
        <p:spPr>
          <a:xfrm>
            <a:off x="1000532" y="2963266"/>
            <a:ext cx="15032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/andrefdavid</a:t>
            </a:r>
            <a:endParaRPr b="0" i="0" sz="11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88"/>
          <p:cNvSpPr txBox="1"/>
          <p:nvPr/>
        </p:nvSpPr>
        <p:spPr>
          <a:xfrm>
            <a:off x="574171" y="1629262"/>
            <a:ext cx="314874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0566"/>
              </a:buClr>
              <a:buSzPts val="4000"/>
              <a:buFont typeface="Arial"/>
              <a:buNone/>
            </a:pPr>
            <a:r>
              <a:rPr b="0" i="0" lang="en-GB" sz="4000" u="none" cap="none" strike="noStrike">
                <a:solidFill>
                  <a:srgbClr val="F50566"/>
                </a:solidFill>
                <a:latin typeface="Arial"/>
                <a:ea typeface="Arial"/>
                <a:cs typeface="Arial"/>
                <a:sym typeface="Arial"/>
              </a:rPr>
              <a:t>OBRIGADO</a:t>
            </a:r>
            <a:endParaRPr/>
          </a:p>
        </p:txBody>
      </p:sp>
      <p:pic>
        <p:nvPicPr>
          <p:cNvPr id="727" name="Google Shape;727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6792" y="2925805"/>
            <a:ext cx="336550" cy="3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7075" y="2000250"/>
            <a:ext cx="26098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/>
        </p:nvSpPr>
        <p:spPr>
          <a:xfrm>
            <a:off x="1239549" y="1022768"/>
            <a:ext cx="6664903" cy="3097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CC1CC"/>
              </a:buClr>
              <a:buSzPts val="1802"/>
              <a:buFont typeface="Arial"/>
              <a:buNone/>
            </a:pPr>
            <a:r>
              <a:rPr b="0" i="0" lang="en-GB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A primeira etapa do nosso curso consiste em instalarmos os recursos corretos e configurarmos tudo o que for necessário.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1201"/>
              </a:spcBef>
              <a:spcAft>
                <a:spcPts val="0"/>
              </a:spcAft>
              <a:buClr>
                <a:srgbClr val="ACC1CC"/>
              </a:buClr>
              <a:buSzPts val="1802"/>
              <a:buFont typeface="Arial"/>
              <a:buNone/>
            </a:pPr>
            <a:r>
              <a:rPr b="0" i="0" lang="en-GB" sz="1802" u="none" cap="none" strike="noStrike">
                <a:solidFill>
                  <a:srgbClr val="ACC1CC"/>
                </a:solidFill>
                <a:latin typeface="Arial"/>
                <a:ea typeface="Arial"/>
                <a:cs typeface="Arial"/>
                <a:sym typeface="Arial"/>
              </a:rPr>
              <a:t>É importante conhecer o processo de instalação e não as versões específicas que apresentaremos aqui. Afinal de contas, cada um dos recursos sofrerá atualizações por parte dos fabricantes com o passar do tempo.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5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6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3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9_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2019-02-15T12:16:11Z</dcterms:created>
  <dc:creator>Adriano</dc:creator>
</cp:coreProperties>
</file>